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9" r:id="rId2"/>
    <p:sldId id="304" r:id="rId3"/>
    <p:sldId id="261" r:id="rId4"/>
    <p:sldId id="268" r:id="rId5"/>
    <p:sldId id="262" r:id="rId6"/>
    <p:sldId id="269" r:id="rId7"/>
    <p:sldId id="270" r:id="rId8"/>
    <p:sldId id="271" r:id="rId9"/>
    <p:sldId id="276" r:id="rId10"/>
    <p:sldId id="272" r:id="rId11"/>
    <p:sldId id="279" r:id="rId12"/>
    <p:sldId id="278"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295" r:id="rId26"/>
    <p:sldId id="299" r:id="rId27"/>
    <p:sldId id="298" r:id="rId28"/>
    <p:sldId id="300" r:id="rId29"/>
    <p:sldId id="301" r:id="rId30"/>
    <p:sldId id="294" r:id="rId31"/>
    <p:sldId id="296" r:id="rId32"/>
    <p:sldId id="302" r:id="rId33"/>
    <p:sldId id="303" r:id="rId34"/>
    <p:sldId id="297" r:id="rId35"/>
    <p:sldId id="273" r:id="rId36"/>
    <p:sldId id="281" r:id="rId37"/>
    <p:sldId id="264" r:id="rId38"/>
    <p:sldId id="307" r:id="rId39"/>
    <p:sldId id="280" r:id="rId40"/>
    <p:sldId id="266" r:id="rId41"/>
    <p:sldId id="263" r:id="rId42"/>
    <p:sldId id="305"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BB066A82-7215-4750-A90A-BEEE12D9AC58}">
          <p14:sldIdLst>
            <p14:sldId id="259"/>
          </p14:sldIdLst>
        </p14:section>
        <p14:section name="Zusammenfassungsabschnitt" id="{C5A2C3D6-1DF7-484F-954F-0E686B5093B6}">
          <p14:sldIdLst>
            <p14:sldId id="304"/>
          </p14:sldIdLst>
        </p14:section>
        <p14:section name="Team" id="{CAD81839-FCCA-4918-9736-656848D73357}">
          <p14:sldIdLst>
            <p14:sldId id="261"/>
            <p14:sldId id="268"/>
          </p14:sldIdLst>
        </p14:section>
        <p14:section name="Software-Requirement-Sheet" id="{CC619776-1495-466D-BD1A-BE0FA8D8DE75}">
          <p14:sldIdLst>
            <p14:sldId id="262"/>
            <p14:sldId id="269"/>
            <p14:sldId id="270"/>
            <p14:sldId id="271"/>
            <p14:sldId id="276"/>
            <p14:sldId id="272"/>
            <p14:sldId id="279"/>
            <p14:sldId id="278"/>
          </p14:sldIdLst>
        </p14:section>
        <p14:section name="Design-Planung" id="{A5F4F88B-3517-4C83-BEF4-238EF43D0A08}">
          <p14:sldIdLst>
            <p14:sldId id="282"/>
            <p14:sldId id="283"/>
            <p14:sldId id="284"/>
            <p14:sldId id="285"/>
            <p14:sldId id="286"/>
            <p14:sldId id="287"/>
            <p14:sldId id="288"/>
            <p14:sldId id="289"/>
            <p14:sldId id="290"/>
            <p14:sldId id="291"/>
            <p14:sldId id="292"/>
            <p14:sldId id="293"/>
            <p14:sldId id="295"/>
            <p14:sldId id="299"/>
            <p14:sldId id="298"/>
            <p14:sldId id="300"/>
            <p14:sldId id="301"/>
            <p14:sldId id="294"/>
            <p14:sldId id="296"/>
            <p14:sldId id="302"/>
            <p14:sldId id="303"/>
            <p14:sldId id="297"/>
          </p14:sldIdLst>
        </p14:section>
        <p14:section name="Demonstration" id="{2C30D971-09A9-45C3-B208-41ED4DD2FE8B}">
          <p14:sldIdLst>
            <p14:sldId id="273"/>
            <p14:sldId id="281"/>
          </p14:sldIdLst>
        </p14:section>
        <p14:section name="Fazit" id="{BA026C31-D96C-455F-9C3B-48F69332CE0E}">
          <p14:sldIdLst>
            <p14:sldId id="264"/>
            <p14:sldId id="307"/>
            <p14:sldId id="280"/>
          </p14:sldIdLst>
        </p14:section>
        <p14:section name="Quellen" id="{32C4D02F-EB4E-4609-A2FF-4CDA5D9F0291}">
          <p14:sldIdLst>
            <p14:sldId id="266"/>
          </p14:sldIdLst>
        </p14:section>
        <p14:section name="Änderungen" id="{9E8ECC98-2BC3-4A69-93D4-FAADDD7EAD46}">
          <p14:sldIdLst>
            <p14:sldId id="263"/>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297" autoAdjust="0"/>
  </p:normalViewPr>
  <p:slideViewPr>
    <p:cSldViewPr snapToGrid="0">
      <p:cViewPr varScale="1">
        <p:scale>
          <a:sx n="75" d="100"/>
          <a:sy n="75" d="100"/>
        </p:scale>
        <p:origin x="48"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9D755E-7C45-44F6-BC3F-D43676C093F2}" type="datetimeFigureOut">
              <a:rPr lang="en-GB" smtClean="0"/>
              <a:t>10/05/2023</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015C8-788B-4FAF-9120-A7E881F35945}" type="slidenum">
              <a:rPr lang="en-GB" smtClean="0"/>
              <a:t>‹Nr.›</a:t>
            </a:fld>
            <a:endParaRPr lang="en-GB"/>
          </a:p>
        </p:txBody>
      </p:sp>
    </p:spTree>
    <p:extLst>
      <p:ext uri="{BB962C8B-B14F-4D97-AF65-F5344CB8AC3E}">
        <p14:creationId xmlns:p14="http://schemas.microsoft.com/office/powerpoint/2010/main" val="2713140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i="0">
                <a:solidFill>
                  <a:srgbClr val="111314"/>
                </a:solidFill>
                <a:effectLst/>
                <a:latin typeface="BundesSansWeb-Bold"/>
              </a:rPr>
              <a:t>Allgemein </a:t>
            </a:r>
            <a:r>
              <a:rPr lang="de-DE" b="0" i="0">
                <a:solidFill>
                  <a:srgbClr val="111314"/>
                </a:solidFill>
                <a:effectLst/>
                <a:latin typeface="BundesSansWeb-Regular"/>
              </a:rPr>
              <a:t>alle Bürgerinnen und Bürger der Bundesrepublik Deutschland ein Stimmrecht besitzen – unabhängig von Geschlecht, Einkommen, Konfession, Beruf oder politischen Überzeugung. Das Wahlrecht wird bei Vollendung des 18. Lebensjahres erlangt.</a:t>
            </a:r>
            <a:br>
              <a:rPr lang="de-DE"/>
            </a:br>
            <a:br>
              <a:rPr lang="de-DE"/>
            </a:br>
            <a:r>
              <a:rPr lang="de-DE" b="1" i="0">
                <a:solidFill>
                  <a:srgbClr val="111314"/>
                </a:solidFill>
                <a:effectLst/>
                <a:latin typeface="BundesSansWeb-Bold"/>
              </a:rPr>
              <a:t>Unmittelbar </a:t>
            </a:r>
            <a:r>
              <a:rPr lang="de-DE" b="0" i="0">
                <a:solidFill>
                  <a:srgbClr val="111314"/>
                </a:solidFill>
                <a:effectLst/>
                <a:latin typeface="BundesSansWeb-Regular"/>
              </a:rPr>
              <a:t>da direkt (unmittelbar) gewählt. Keine „Wahlmänner“ als Zwischeninstanz.</a:t>
            </a:r>
            <a:br>
              <a:rPr lang="de-DE"/>
            </a:br>
            <a:br>
              <a:rPr lang="de-DE"/>
            </a:br>
            <a:r>
              <a:rPr lang="de-DE" b="1" i="0">
                <a:solidFill>
                  <a:srgbClr val="111314"/>
                </a:solidFill>
                <a:effectLst/>
                <a:latin typeface="BundesSansWeb-Bold"/>
              </a:rPr>
              <a:t>Frei </a:t>
            </a:r>
            <a:r>
              <a:rPr lang="de-DE" b="0" i="0">
                <a:solidFill>
                  <a:srgbClr val="111314"/>
                </a:solidFill>
                <a:effectLst/>
                <a:latin typeface="BundesSansWeb-Regular"/>
              </a:rPr>
              <a:t>wenn Bürgerinnen und Bürger in Wahlentscheidung nicht beeinflusst oder unter Druck gesetzt werden.</a:t>
            </a:r>
            <a:br>
              <a:rPr lang="de-DE"/>
            </a:br>
            <a:br>
              <a:rPr lang="de-DE"/>
            </a:br>
            <a:r>
              <a:rPr lang="de-DE" b="1" i="0">
                <a:solidFill>
                  <a:srgbClr val="111314"/>
                </a:solidFill>
                <a:effectLst/>
                <a:latin typeface="BundesSansWeb-Bold"/>
              </a:rPr>
              <a:t>Gleich </a:t>
            </a:r>
            <a:r>
              <a:rPr lang="de-DE" b="0" i="0">
                <a:solidFill>
                  <a:srgbClr val="111314"/>
                </a:solidFill>
                <a:effectLst/>
                <a:latin typeface="BundesSansWeb-Regular"/>
              </a:rPr>
              <a:t>weil jede Stimme gleich viel zählt, und jede Art von Gewichtung unzulässig ist.</a:t>
            </a:r>
            <a:br>
              <a:rPr lang="de-DE"/>
            </a:br>
            <a:br>
              <a:rPr lang="de-DE"/>
            </a:br>
            <a:r>
              <a:rPr lang="de-DE" b="1" i="0">
                <a:solidFill>
                  <a:srgbClr val="111314"/>
                </a:solidFill>
                <a:effectLst/>
                <a:latin typeface="BundesSansWeb-Bold"/>
              </a:rPr>
              <a:t>Geheim </a:t>
            </a:r>
            <a:r>
              <a:rPr lang="de-DE" b="0" i="0">
                <a:solidFill>
                  <a:srgbClr val="111314"/>
                </a:solidFill>
                <a:effectLst/>
                <a:latin typeface="BundesSansWeb-Regular"/>
              </a:rPr>
              <a:t>wenn sichergestellt wird, dass Wähler oder Wählerin Stimmzettel unbeobachtet ankreuzen kann.</a:t>
            </a:r>
            <a:endParaRPr lang="en-GB"/>
          </a:p>
        </p:txBody>
      </p:sp>
      <p:sp>
        <p:nvSpPr>
          <p:cNvPr id="4" name="Foliennummernplatzhalter 3"/>
          <p:cNvSpPr>
            <a:spLocks noGrp="1"/>
          </p:cNvSpPr>
          <p:nvPr>
            <p:ph type="sldNum" sz="quarter" idx="5"/>
          </p:nvPr>
        </p:nvSpPr>
        <p:spPr/>
        <p:txBody>
          <a:bodyPr/>
          <a:lstStyle/>
          <a:p>
            <a:fld id="{DAB015C8-788B-4FAF-9120-A7E881F35945}" type="slidenum">
              <a:rPr lang="en-GB" smtClean="0"/>
              <a:t>7</a:t>
            </a:fld>
            <a:endParaRPr lang="en-GB"/>
          </a:p>
        </p:txBody>
      </p:sp>
    </p:spTree>
    <p:extLst>
      <p:ext uri="{BB962C8B-B14F-4D97-AF65-F5344CB8AC3E}">
        <p14:creationId xmlns:p14="http://schemas.microsoft.com/office/powerpoint/2010/main" val="3512076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DAB015C8-788B-4FAF-9120-A7E881F35945}" type="slidenum">
              <a:rPr lang="en-GB" smtClean="0"/>
              <a:t>8</a:t>
            </a:fld>
            <a:endParaRPr lang="en-GB"/>
          </a:p>
        </p:txBody>
      </p:sp>
    </p:spTree>
    <p:extLst>
      <p:ext uri="{BB962C8B-B14F-4D97-AF65-F5344CB8AC3E}">
        <p14:creationId xmlns:p14="http://schemas.microsoft.com/office/powerpoint/2010/main" val="3173652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2000"/>
              <a:t>Scrum:</a:t>
            </a:r>
          </a:p>
          <a:p>
            <a:pPr marL="342900" indent="-342900">
              <a:buFont typeface="Arial" panose="020B0604020202020204" pitchFamily="34" charset="0"/>
              <a:buChar char="•"/>
            </a:pPr>
            <a:r>
              <a:rPr lang="en-GB" sz="2000"/>
              <a:t>2 Wochen Sprint-Dauer (insg. 4 Sprints)</a:t>
            </a:r>
          </a:p>
          <a:p>
            <a:pPr marL="800100" lvl="1" indent="-342900">
              <a:buFont typeface="Arial" panose="020B0604020202020204" pitchFamily="34" charset="0"/>
              <a:buChar char="•"/>
            </a:pPr>
            <a:r>
              <a:rPr lang="en-GB" sz="2000"/>
              <a:t>Sprintplanning</a:t>
            </a:r>
          </a:p>
          <a:p>
            <a:pPr marL="800100" lvl="1" indent="-342900">
              <a:buFont typeface="Arial" panose="020B0604020202020204" pitchFamily="34" charset="0"/>
              <a:buChar char="•"/>
            </a:pPr>
            <a:r>
              <a:rPr lang="en-GB" sz="2000"/>
              <a:t>Reviews</a:t>
            </a:r>
          </a:p>
          <a:p>
            <a:pPr marL="800100" lvl="1" indent="-342900">
              <a:buFont typeface="Arial" panose="020B0604020202020204" pitchFamily="34" charset="0"/>
              <a:buChar char="•"/>
            </a:pPr>
            <a:r>
              <a:rPr lang="en-GB" sz="2000"/>
              <a:t>Weekly (Zwischen-Review/Backlog-Refinement)</a:t>
            </a:r>
          </a:p>
          <a:p>
            <a:pPr marL="342900" indent="-342900">
              <a:buFont typeface="Arial" panose="020B0604020202020204" pitchFamily="34" charset="0"/>
              <a:buChar char="•"/>
            </a:pPr>
            <a:r>
              <a:rPr lang="en-GB" sz="2000"/>
              <a:t>Jira</a:t>
            </a:r>
          </a:p>
          <a:p>
            <a:pPr marL="342900" indent="-342900">
              <a:buFont typeface="Arial" panose="020B0604020202020204" pitchFamily="34" charset="0"/>
              <a:buChar char="•"/>
            </a:pPr>
            <a:r>
              <a:rPr lang="en-GB" sz="2000"/>
              <a:t>Miro &amp; GitHub </a:t>
            </a:r>
          </a:p>
          <a:p>
            <a:endParaRPr lang="en-GB"/>
          </a:p>
        </p:txBody>
      </p:sp>
      <p:sp>
        <p:nvSpPr>
          <p:cNvPr id="4" name="Foliennummernplatzhalter 3"/>
          <p:cNvSpPr>
            <a:spLocks noGrp="1"/>
          </p:cNvSpPr>
          <p:nvPr>
            <p:ph type="sldNum" sz="quarter" idx="5"/>
          </p:nvPr>
        </p:nvSpPr>
        <p:spPr/>
        <p:txBody>
          <a:bodyPr/>
          <a:lstStyle/>
          <a:p>
            <a:fld id="{DAB015C8-788B-4FAF-9120-A7E881F35945}" type="slidenum">
              <a:rPr lang="en-GB" smtClean="0"/>
              <a:t>38</a:t>
            </a:fld>
            <a:endParaRPr lang="en-GB"/>
          </a:p>
        </p:txBody>
      </p:sp>
    </p:spTree>
    <p:extLst>
      <p:ext uri="{BB962C8B-B14F-4D97-AF65-F5344CB8AC3E}">
        <p14:creationId xmlns:p14="http://schemas.microsoft.com/office/powerpoint/2010/main" val="283248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D64BD8-8DC5-D9ED-F666-32414B04C5F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CF7804B9-49A8-8DAD-AC25-183D191EBC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710F0588-C1BC-1703-A762-EFFE33A70D0B}"/>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5" name="Fußzeilenplatzhalter 4">
            <a:extLst>
              <a:ext uri="{FF2B5EF4-FFF2-40B4-BE49-F238E27FC236}">
                <a16:creationId xmlns:a16="http://schemas.microsoft.com/office/drawing/2014/main" id="{91B97505-6E98-AE62-9CD2-C2A809745ACB}"/>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372B6F63-0CE5-62EC-6664-35CDB2DC7BA6}"/>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104630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200FC3-643F-83B7-5D0B-5FE177967862}"/>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B4CF0C0C-899F-C51B-57A3-A9A62CEE365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355D668E-C472-EE0E-FEC1-691B020724D6}"/>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5" name="Fußzeilenplatzhalter 4">
            <a:extLst>
              <a:ext uri="{FF2B5EF4-FFF2-40B4-BE49-F238E27FC236}">
                <a16:creationId xmlns:a16="http://schemas.microsoft.com/office/drawing/2014/main" id="{58DAD328-5BF5-211A-9B34-10277678C9B7}"/>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C430CB87-1A9F-BCBC-D9F7-DC01121D1B32}"/>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3390810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C277522-4380-9508-2CB5-774C846C567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0B6F7686-8E95-DC79-C5F8-7813E2A19A1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72BA5474-038C-2952-9972-299B05F4343B}"/>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5" name="Fußzeilenplatzhalter 4">
            <a:extLst>
              <a:ext uri="{FF2B5EF4-FFF2-40B4-BE49-F238E27FC236}">
                <a16:creationId xmlns:a16="http://schemas.microsoft.com/office/drawing/2014/main" id="{5C44E4AC-36B5-A5F7-9191-7CA3F55621B7}"/>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283B618-9D49-15CF-B74E-0E4F52FFCBD4}"/>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212192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59E24D-D70C-F094-26CD-AA123EC0AB07}"/>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7975D6FA-2111-A591-2062-FD607F8B4A6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9CD3583A-27D4-0EC3-D818-F72EFF15F1BE}"/>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5" name="Fußzeilenplatzhalter 4">
            <a:extLst>
              <a:ext uri="{FF2B5EF4-FFF2-40B4-BE49-F238E27FC236}">
                <a16:creationId xmlns:a16="http://schemas.microsoft.com/office/drawing/2014/main" id="{F5C6C60F-37E4-B131-3E4C-51ECCADD279D}"/>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02D534CC-2EA3-DEF6-AE89-9B9CC9276D16}"/>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77199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EEF725-559F-4100-B11E-8C88BB74C4C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009EB64C-6EF0-D113-5642-E155DE9B05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B67EB79-C2AF-A7DF-2079-6748D541AA79}"/>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5" name="Fußzeilenplatzhalter 4">
            <a:extLst>
              <a:ext uri="{FF2B5EF4-FFF2-40B4-BE49-F238E27FC236}">
                <a16:creationId xmlns:a16="http://schemas.microsoft.com/office/drawing/2014/main" id="{DE5B8374-1446-B6D0-F48B-CB698C40F049}"/>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9D32740E-3AE4-88F4-FA9B-0E5500E2107F}"/>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3722681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E5B0E1-4114-5BB5-2712-89877EDAE753}"/>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38EC5228-3F27-89B1-84E5-2B4B267E46E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6AD09BBC-B275-3B63-E1A1-6DDE9327D40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ACA7A9AC-40C1-D8B2-E332-EE0B7BC208A8}"/>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6" name="Fußzeilenplatzhalter 5">
            <a:extLst>
              <a:ext uri="{FF2B5EF4-FFF2-40B4-BE49-F238E27FC236}">
                <a16:creationId xmlns:a16="http://schemas.microsoft.com/office/drawing/2014/main" id="{9C74435A-66DD-B90C-145A-DFAC638E8CC0}"/>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B2994EDF-1981-C2CE-EBA1-6E0D89F3BA99}"/>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462053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4EDCDA-E920-B2B0-DB56-20DEA7F8EF9E}"/>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5D9EF124-7AE4-EF61-9AB0-4D188874F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2B1F24B-E61F-E978-7879-2A6FEB78D7C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816D07D6-21E3-C908-709A-FDF6CC2BA9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B630744-64E3-CEC9-B973-330E11A016D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AF6A9B10-0FAC-86CA-25F6-587D82386A59}"/>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8" name="Fußzeilenplatzhalter 7">
            <a:extLst>
              <a:ext uri="{FF2B5EF4-FFF2-40B4-BE49-F238E27FC236}">
                <a16:creationId xmlns:a16="http://schemas.microsoft.com/office/drawing/2014/main" id="{6493462F-7B4E-31D6-56B1-3E08E5123F03}"/>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AE638C69-DEFF-5902-FAE4-0CF1A1559005}"/>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3822320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E390A4-0C2C-8983-3D33-2DE97811B385}"/>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38DE39E5-FDEB-F572-67BD-E839DE266530}"/>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4" name="Fußzeilenplatzhalter 3">
            <a:extLst>
              <a:ext uri="{FF2B5EF4-FFF2-40B4-BE49-F238E27FC236}">
                <a16:creationId xmlns:a16="http://schemas.microsoft.com/office/drawing/2014/main" id="{AA993F8A-6891-6B5F-75C9-0F668EFA2886}"/>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3B6E83F4-7B31-EE86-49E3-9EC3C95559AE}"/>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1284410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FDB7E1E-0EDE-CD40-C5FB-6D52D63EE5B6}"/>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3" name="Fußzeilenplatzhalter 2">
            <a:extLst>
              <a:ext uri="{FF2B5EF4-FFF2-40B4-BE49-F238E27FC236}">
                <a16:creationId xmlns:a16="http://schemas.microsoft.com/office/drawing/2014/main" id="{C91CBC18-AC4A-18A7-07C7-DCAD15691CC2}"/>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72878168-0E47-460E-EFD9-A87AC3068720}"/>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380892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5FD9B5-310B-3215-1D99-0297752F9DE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CDA9EACF-0B9E-C6C2-D2CB-E57F4D834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9DB96327-0519-1F6F-A555-2930F41C57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018ADCC-BEFC-76E7-0F62-C5215A079C94}"/>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6" name="Fußzeilenplatzhalter 5">
            <a:extLst>
              <a:ext uri="{FF2B5EF4-FFF2-40B4-BE49-F238E27FC236}">
                <a16:creationId xmlns:a16="http://schemas.microsoft.com/office/drawing/2014/main" id="{F730E008-7033-B975-FC7B-7B7CA02B5ADC}"/>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684BB7E6-7D87-D9AD-7EBC-F57A891009D6}"/>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3606319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31765B-914B-7E03-F187-68D0A460CE1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89DFDC90-26AE-46B2-3793-7E1311BBC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41CBA244-BD80-7DAE-16D8-12187C0E6E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C2DC363-0B9C-5CBC-C885-FD21648FD250}"/>
              </a:ext>
            </a:extLst>
          </p:cNvPr>
          <p:cNvSpPr>
            <a:spLocks noGrp="1"/>
          </p:cNvSpPr>
          <p:nvPr>
            <p:ph type="dt" sz="half" idx="10"/>
          </p:nvPr>
        </p:nvSpPr>
        <p:spPr/>
        <p:txBody>
          <a:bodyPr/>
          <a:lstStyle/>
          <a:p>
            <a:fld id="{5BADF3FA-DA91-42F4-A6DD-18AA37A0838B}" type="datetimeFigureOut">
              <a:rPr lang="en-GB" smtClean="0"/>
              <a:t>10/05/2023</a:t>
            </a:fld>
            <a:endParaRPr lang="en-GB"/>
          </a:p>
        </p:txBody>
      </p:sp>
      <p:sp>
        <p:nvSpPr>
          <p:cNvPr id="6" name="Fußzeilenplatzhalter 5">
            <a:extLst>
              <a:ext uri="{FF2B5EF4-FFF2-40B4-BE49-F238E27FC236}">
                <a16:creationId xmlns:a16="http://schemas.microsoft.com/office/drawing/2014/main" id="{F2F95F03-EAB5-BEF7-AA56-E3A3323A6233}"/>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AEACF7B0-9261-B3B2-1CFD-4055AD35834A}"/>
              </a:ext>
            </a:extLst>
          </p:cNvPr>
          <p:cNvSpPr>
            <a:spLocks noGrp="1"/>
          </p:cNvSpPr>
          <p:nvPr>
            <p:ph type="sldNum" sz="quarter" idx="12"/>
          </p:nvPr>
        </p:nvSpPr>
        <p:spPr/>
        <p:txBody>
          <a:bodyPr/>
          <a:lstStyle/>
          <a:p>
            <a:fld id="{241C0E22-0F3D-4A51-8F05-30146B48BEC1}" type="slidenum">
              <a:rPr lang="en-GB" smtClean="0"/>
              <a:t>‹Nr.›</a:t>
            </a:fld>
            <a:endParaRPr lang="en-GB"/>
          </a:p>
        </p:txBody>
      </p:sp>
    </p:spTree>
    <p:extLst>
      <p:ext uri="{BB962C8B-B14F-4D97-AF65-F5344CB8AC3E}">
        <p14:creationId xmlns:p14="http://schemas.microsoft.com/office/powerpoint/2010/main" val="281595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5DB3371-8171-E463-BBAF-2DE4835FD1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491C0186-52A4-BE76-6FE1-AF70BF66B2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249A7DD3-E197-0C94-FDB4-3F60BB2CF1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ADF3FA-DA91-42F4-A6DD-18AA37A0838B}" type="datetimeFigureOut">
              <a:rPr lang="en-GB" smtClean="0"/>
              <a:t>10/05/2023</a:t>
            </a:fld>
            <a:endParaRPr lang="en-GB"/>
          </a:p>
        </p:txBody>
      </p:sp>
      <p:sp>
        <p:nvSpPr>
          <p:cNvPr id="5" name="Fußzeilenplatzhalter 4">
            <a:extLst>
              <a:ext uri="{FF2B5EF4-FFF2-40B4-BE49-F238E27FC236}">
                <a16:creationId xmlns:a16="http://schemas.microsoft.com/office/drawing/2014/main" id="{00BA9A63-790F-DC6F-766F-2A062F43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AF8EC2C5-8132-875C-47B4-A1F77DDCC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C0E22-0F3D-4A51-8F05-30146B48BEC1}" type="slidenum">
              <a:rPr lang="en-GB" smtClean="0"/>
              <a:t>‹Nr.›</a:t>
            </a:fld>
            <a:endParaRPr lang="en-GB"/>
          </a:p>
        </p:txBody>
      </p:sp>
    </p:spTree>
    <p:extLst>
      <p:ext uri="{BB962C8B-B14F-4D97-AF65-F5344CB8AC3E}">
        <p14:creationId xmlns:p14="http://schemas.microsoft.com/office/powerpoint/2010/main" val="2271138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3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35.xml"/><Relationship Id="rId5" Type="http://schemas.openxmlformats.org/officeDocument/2006/relationships/image" Target="../media/image4.png"/><Relationship Id="rId10" Type="http://schemas.openxmlformats.org/officeDocument/2006/relationships/slide" Target="slide13.xml"/><Relationship Id="rId4" Type="http://schemas.openxmlformats.org/officeDocument/2006/relationships/image" Target="../media/image3.png"/><Relationship Id="rId9" Type="http://schemas.openxmlformats.org/officeDocument/2006/relationships/slide" Target="slide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sv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www.pexels.com/de-de/foto/fazit-wort-aus-gelben-kacheln-1888005/" TargetMode="External"/><Relationship Id="rId3" Type="http://schemas.openxmlformats.org/officeDocument/2006/relationships/hyperlink" Target="https://www.pexels.com/de-de/foto/person-hand-tropfen-guss-7103191/" TargetMode="External"/><Relationship Id="rId7" Type="http://schemas.openxmlformats.org/officeDocument/2006/relationships/hyperlink" Target="https://www.pexels.com/de-de/foto/haus-grundriss-271667/" TargetMode="Externa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hyperlink" Target="https://www.pexels.com/de-de/foto/blauer-stift-neben-schwarzem-smartphone-auf-weissem-papier-196646/" TargetMode="External"/><Relationship Id="rId5" Type="http://schemas.openxmlformats.org/officeDocument/2006/relationships/hyperlink" Target="https://www.pexels.com/de-de/foto/foto-von-leuten-die-einander-die-hande-halten-3184424/" TargetMode="External"/><Relationship Id="rId4" Type="http://schemas.openxmlformats.org/officeDocument/2006/relationships/hyperlink" Target="https://www.pexels.com/de-de/foto/apple-macbook-218863/" TargetMode="External"/><Relationship Id="rId9" Type="http://schemas.openxmlformats.org/officeDocument/2006/relationships/hyperlink" Target="https://www.pexels.com/de-de/foto/macbook-pro-neben-white-ipad-4158/"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descr="Ein Bild, das Person, Kleidung, Im Haus, Kunst enthält.">
            <a:extLst>
              <a:ext uri="{FF2B5EF4-FFF2-40B4-BE49-F238E27FC236}">
                <a16:creationId xmlns:a16="http://schemas.microsoft.com/office/drawing/2014/main" id="{98A6004D-5B7F-8337-AD6C-97346AB2949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875" b="14856"/>
          <a:stretch/>
        </p:blipFill>
        <p:spPr>
          <a:xfrm>
            <a:off x="20" y="1"/>
            <a:ext cx="12191980" cy="6857999"/>
          </a:xfrm>
          <a:prstGeom prst="rect">
            <a:avLst/>
          </a:prstGeom>
        </p:spPr>
      </p:pic>
      <p:sp>
        <p:nvSpPr>
          <p:cNvPr id="2" name="Titel 1">
            <a:extLst>
              <a:ext uri="{FF2B5EF4-FFF2-40B4-BE49-F238E27FC236}">
                <a16:creationId xmlns:a16="http://schemas.microsoft.com/office/drawing/2014/main" id="{3F400BF2-3FF1-1DFD-3FB1-B5AD2A608150}"/>
              </a:ext>
            </a:extLst>
          </p:cNvPr>
          <p:cNvSpPr>
            <a:spLocks noGrp="1"/>
          </p:cNvSpPr>
          <p:nvPr>
            <p:ph type="ctrTitle"/>
          </p:nvPr>
        </p:nvSpPr>
        <p:spPr>
          <a:xfrm>
            <a:off x="1524000" y="1122362"/>
            <a:ext cx="9144000" cy="2900518"/>
          </a:xfrm>
        </p:spPr>
        <p:txBody>
          <a:bodyPr>
            <a:normAutofit/>
          </a:bodyPr>
          <a:lstStyle/>
          <a:p>
            <a:r>
              <a:rPr lang="en-GB">
                <a:solidFill>
                  <a:srgbClr val="FFFFFF"/>
                </a:solidFill>
                <a:latin typeface="Courier New" panose="02070309020205020404" pitchFamily="49" charset="0"/>
                <a:cs typeface="Courier New" panose="02070309020205020404" pitchFamily="49" charset="0"/>
              </a:rPr>
              <a:t>Wahlinator 3000</a:t>
            </a:r>
          </a:p>
        </p:txBody>
      </p:sp>
      <p:sp>
        <p:nvSpPr>
          <p:cNvPr id="3" name="Untertitel 2">
            <a:extLst>
              <a:ext uri="{FF2B5EF4-FFF2-40B4-BE49-F238E27FC236}">
                <a16:creationId xmlns:a16="http://schemas.microsoft.com/office/drawing/2014/main" id="{32C4D9F1-EC8E-1BE3-A8C1-3EE759A852D8}"/>
              </a:ext>
            </a:extLst>
          </p:cNvPr>
          <p:cNvSpPr>
            <a:spLocks noGrp="1"/>
          </p:cNvSpPr>
          <p:nvPr>
            <p:ph type="subTitle" idx="1"/>
          </p:nvPr>
        </p:nvSpPr>
        <p:spPr>
          <a:xfrm>
            <a:off x="1524000" y="4159404"/>
            <a:ext cx="9144000" cy="1098395"/>
          </a:xfrm>
        </p:spPr>
        <p:txBody>
          <a:bodyPr>
            <a:normAutofit/>
          </a:bodyPr>
          <a:lstStyle/>
          <a:p>
            <a:r>
              <a:rPr lang="en-GB">
                <a:solidFill>
                  <a:srgbClr val="FFFFFF"/>
                </a:solidFill>
                <a:latin typeface="Courier New" panose="02070309020205020404" pitchFamily="49" charset="0"/>
                <a:cs typeface="Courier New" panose="02070309020205020404" pitchFamily="49" charset="0"/>
              </a:rPr>
              <a:t>Vorstellung eines Software-Engineering Projekts</a:t>
            </a:r>
          </a:p>
          <a:p>
            <a:endParaRPr lang="en-GB">
              <a:solidFill>
                <a:srgbClr val="FFFFFF"/>
              </a:solidFill>
            </a:endParaRPr>
          </a:p>
        </p:txBody>
      </p:sp>
    </p:spTree>
    <p:extLst>
      <p:ext uri="{BB962C8B-B14F-4D97-AF65-F5344CB8AC3E}">
        <p14:creationId xmlns:p14="http://schemas.microsoft.com/office/powerpoint/2010/main" val="1592582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descr="Ein Bild, das Plan, Diagramm, Zeichnung, Entwurf enthält.&#10;&#10;Automatisch generierte Beschreibung">
            <a:extLst>
              <a:ext uri="{FF2B5EF4-FFF2-40B4-BE49-F238E27FC236}">
                <a16:creationId xmlns:a16="http://schemas.microsoft.com/office/drawing/2014/main" id="{10B50822-F259-6E1B-9D7B-D872715CCD7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val="0"/>
              </a:ext>
            </a:extLst>
          </a:blip>
          <a:srcRect t="15094"/>
          <a:stretch/>
        </p:blipFill>
        <p:spPr>
          <a:xfrm>
            <a:off x="20" y="10"/>
            <a:ext cx="12191980" cy="6857990"/>
          </a:xfrm>
          <a:prstGeom prst="rect">
            <a:avLst/>
          </a:prstGeom>
        </p:spPr>
      </p:pic>
      <p:sp>
        <p:nvSpPr>
          <p:cNvPr id="2" name="Titel 1">
            <a:extLst>
              <a:ext uri="{FF2B5EF4-FFF2-40B4-BE49-F238E27FC236}">
                <a16:creationId xmlns:a16="http://schemas.microsoft.com/office/drawing/2014/main" id="{26CF0DE4-E547-95BD-5C02-8D96DD444C9F}"/>
              </a:ext>
            </a:extLst>
          </p:cNvPr>
          <p:cNvSpPr>
            <a:spLocks noGrp="1"/>
          </p:cNvSpPr>
          <p:nvPr>
            <p:ph type="ctrTitle"/>
          </p:nvPr>
        </p:nvSpPr>
        <p:spPr>
          <a:xfrm>
            <a:off x="1524000" y="0"/>
            <a:ext cx="9144000" cy="1351722"/>
          </a:xfrm>
        </p:spPr>
        <p:txBody>
          <a:bodyPr anchor="ctr">
            <a:noAutofit/>
          </a:bodyPr>
          <a:lstStyle/>
          <a:p>
            <a:r>
              <a:rPr lang="en-GB" sz="4800">
                <a:solidFill>
                  <a:srgbClr val="FFFFFF"/>
                </a:solidFill>
                <a:latin typeface="Courier New" panose="02070309020205020404" pitchFamily="49" charset="0"/>
                <a:cs typeface="Courier New" panose="02070309020205020404" pitchFamily="49" charset="0"/>
              </a:rPr>
              <a:t>Software-Requirement-Sheet</a:t>
            </a:r>
          </a:p>
        </p:txBody>
      </p:sp>
      <p:sp>
        <p:nvSpPr>
          <p:cNvPr id="8" name="Rechteck 7">
            <a:extLst>
              <a:ext uri="{FF2B5EF4-FFF2-40B4-BE49-F238E27FC236}">
                <a16:creationId xmlns:a16="http://schemas.microsoft.com/office/drawing/2014/main" id="{B3FE722B-D310-8FA6-C26E-B11CC5319307}"/>
              </a:ext>
            </a:extLst>
          </p:cNvPr>
          <p:cNvSpPr/>
          <p:nvPr/>
        </p:nvSpPr>
        <p:spPr>
          <a:xfrm>
            <a:off x="583660" y="1351722"/>
            <a:ext cx="10963072" cy="5136627"/>
          </a:xfrm>
          <a:prstGeom prst="rect">
            <a:avLst/>
          </a:prstGeom>
          <a:solidFill>
            <a:schemeClr val="tx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fik 9">
            <a:extLst>
              <a:ext uri="{FF2B5EF4-FFF2-40B4-BE49-F238E27FC236}">
                <a16:creationId xmlns:a16="http://schemas.microsoft.com/office/drawing/2014/main" id="{1F5ED2CA-CC00-9444-7416-2CBA2D553F78}"/>
              </a:ext>
            </a:extLst>
          </p:cNvPr>
          <p:cNvPicPr>
            <a:picLocks noChangeAspect="1"/>
          </p:cNvPicPr>
          <p:nvPr/>
        </p:nvPicPr>
        <p:blipFill>
          <a:blip r:embed="rId4"/>
          <a:stretch>
            <a:fillRect/>
          </a:stretch>
        </p:blipFill>
        <p:spPr>
          <a:xfrm>
            <a:off x="4234318" y="1578830"/>
            <a:ext cx="3661756" cy="4682409"/>
          </a:xfrm>
          <a:prstGeom prst="rect">
            <a:avLst/>
          </a:prstGeom>
        </p:spPr>
      </p:pic>
      <p:sp>
        <p:nvSpPr>
          <p:cNvPr id="13" name="Textfeld 12">
            <a:extLst>
              <a:ext uri="{FF2B5EF4-FFF2-40B4-BE49-F238E27FC236}">
                <a16:creationId xmlns:a16="http://schemas.microsoft.com/office/drawing/2014/main" id="{121632A0-030D-E67D-296E-DE67C623C495}"/>
              </a:ext>
            </a:extLst>
          </p:cNvPr>
          <p:cNvSpPr txBox="1"/>
          <p:nvPr/>
        </p:nvSpPr>
        <p:spPr>
          <a:xfrm>
            <a:off x="726794" y="1394164"/>
            <a:ext cx="2358151" cy="369332"/>
          </a:xfrm>
          <a:prstGeom prst="rect">
            <a:avLst/>
          </a:prstGeom>
          <a:noFill/>
        </p:spPr>
        <p:txBody>
          <a:bodyPr vert="horz" wrap="square" rtlCol="0">
            <a:spAutoFit/>
          </a:bodyPr>
          <a:lstStyle/>
          <a:p>
            <a:r>
              <a:rPr lang="en-GB" u="sng">
                <a:solidFill>
                  <a:schemeClr val="bg1"/>
                </a:solidFill>
              </a:rPr>
              <a:t>Zustandsdiagramm</a:t>
            </a:r>
          </a:p>
        </p:txBody>
      </p:sp>
    </p:spTree>
    <p:extLst>
      <p:ext uri="{BB962C8B-B14F-4D97-AF65-F5344CB8AC3E}">
        <p14:creationId xmlns:p14="http://schemas.microsoft.com/office/powerpoint/2010/main" val="3547097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descr="Ein Bild, das Plan, Diagramm, Zeichnung, Entwurf enthält.&#10;&#10;Automatisch generierte Beschreibung">
            <a:extLst>
              <a:ext uri="{FF2B5EF4-FFF2-40B4-BE49-F238E27FC236}">
                <a16:creationId xmlns:a16="http://schemas.microsoft.com/office/drawing/2014/main" id="{10B50822-F259-6E1B-9D7B-D872715CCD7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val="0"/>
              </a:ext>
            </a:extLst>
          </a:blip>
          <a:srcRect t="15094"/>
          <a:stretch/>
        </p:blipFill>
        <p:spPr>
          <a:xfrm>
            <a:off x="20" y="10"/>
            <a:ext cx="12191980" cy="6857990"/>
          </a:xfrm>
          <a:prstGeom prst="rect">
            <a:avLst/>
          </a:prstGeom>
        </p:spPr>
      </p:pic>
      <p:sp>
        <p:nvSpPr>
          <p:cNvPr id="2" name="Titel 1">
            <a:extLst>
              <a:ext uri="{FF2B5EF4-FFF2-40B4-BE49-F238E27FC236}">
                <a16:creationId xmlns:a16="http://schemas.microsoft.com/office/drawing/2014/main" id="{26CF0DE4-E547-95BD-5C02-8D96DD444C9F}"/>
              </a:ext>
            </a:extLst>
          </p:cNvPr>
          <p:cNvSpPr>
            <a:spLocks noGrp="1"/>
          </p:cNvSpPr>
          <p:nvPr>
            <p:ph type="ctrTitle"/>
          </p:nvPr>
        </p:nvSpPr>
        <p:spPr>
          <a:xfrm>
            <a:off x="1524000" y="0"/>
            <a:ext cx="9144000" cy="1351722"/>
          </a:xfrm>
        </p:spPr>
        <p:txBody>
          <a:bodyPr anchor="ctr">
            <a:noAutofit/>
          </a:bodyPr>
          <a:lstStyle/>
          <a:p>
            <a:r>
              <a:rPr lang="en-GB" sz="4800">
                <a:solidFill>
                  <a:srgbClr val="FFFFFF"/>
                </a:solidFill>
                <a:latin typeface="Courier New" panose="02070309020205020404" pitchFamily="49" charset="0"/>
                <a:cs typeface="Courier New" panose="02070309020205020404" pitchFamily="49" charset="0"/>
              </a:rPr>
              <a:t>Software-Requirement-Sheet</a:t>
            </a:r>
          </a:p>
        </p:txBody>
      </p:sp>
      <p:sp>
        <p:nvSpPr>
          <p:cNvPr id="8" name="Rechteck 7">
            <a:extLst>
              <a:ext uri="{FF2B5EF4-FFF2-40B4-BE49-F238E27FC236}">
                <a16:creationId xmlns:a16="http://schemas.microsoft.com/office/drawing/2014/main" id="{B3FE722B-D310-8FA6-C26E-B11CC5319307}"/>
              </a:ext>
            </a:extLst>
          </p:cNvPr>
          <p:cNvSpPr/>
          <p:nvPr/>
        </p:nvSpPr>
        <p:spPr>
          <a:xfrm>
            <a:off x="583660" y="1351722"/>
            <a:ext cx="10963072" cy="5136627"/>
          </a:xfrm>
          <a:prstGeom prst="rect">
            <a:avLst/>
          </a:prstGeom>
          <a:solidFill>
            <a:schemeClr val="tx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feld 12">
            <a:extLst>
              <a:ext uri="{FF2B5EF4-FFF2-40B4-BE49-F238E27FC236}">
                <a16:creationId xmlns:a16="http://schemas.microsoft.com/office/drawing/2014/main" id="{121632A0-030D-E67D-296E-DE67C623C495}"/>
              </a:ext>
            </a:extLst>
          </p:cNvPr>
          <p:cNvSpPr txBox="1"/>
          <p:nvPr/>
        </p:nvSpPr>
        <p:spPr>
          <a:xfrm>
            <a:off x="726794" y="1501785"/>
            <a:ext cx="2358151" cy="369332"/>
          </a:xfrm>
          <a:prstGeom prst="rect">
            <a:avLst/>
          </a:prstGeom>
          <a:noFill/>
        </p:spPr>
        <p:txBody>
          <a:bodyPr vert="horz" wrap="square" rtlCol="0">
            <a:spAutoFit/>
          </a:bodyPr>
          <a:lstStyle/>
          <a:p>
            <a:r>
              <a:rPr lang="en-GB" u="sng">
                <a:solidFill>
                  <a:schemeClr val="bg1"/>
                </a:solidFill>
              </a:rPr>
              <a:t>ER-Diagramm</a:t>
            </a:r>
          </a:p>
        </p:txBody>
      </p:sp>
      <p:pic>
        <p:nvPicPr>
          <p:cNvPr id="4" name="Grafik 3" descr="Ein Bild, das Screenshot, Design enthält.&#10;&#10;Automatisch generierte Beschreibung">
            <a:extLst>
              <a:ext uri="{FF2B5EF4-FFF2-40B4-BE49-F238E27FC236}">
                <a16:creationId xmlns:a16="http://schemas.microsoft.com/office/drawing/2014/main" id="{06E0098E-7467-748D-1F23-CAD5A98A4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1455" y="1398283"/>
            <a:ext cx="6945745" cy="5043505"/>
          </a:xfrm>
          <a:prstGeom prst="rect">
            <a:avLst/>
          </a:prstGeom>
        </p:spPr>
      </p:pic>
    </p:spTree>
    <p:extLst>
      <p:ext uri="{BB962C8B-B14F-4D97-AF65-F5344CB8AC3E}">
        <p14:creationId xmlns:p14="http://schemas.microsoft.com/office/powerpoint/2010/main" val="629212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descr="Ein Bild, das Plan, Diagramm, Zeichnung, Entwurf enthält.&#10;&#10;Automatisch generierte Beschreibung">
            <a:extLst>
              <a:ext uri="{FF2B5EF4-FFF2-40B4-BE49-F238E27FC236}">
                <a16:creationId xmlns:a16="http://schemas.microsoft.com/office/drawing/2014/main" id="{10B50822-F259-6E1B-9D7B-D872715CCD7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val="0"/>
              </a:ext>
            </a:extLst>
          </a:blip>
          <a:srcRect t="15094"/>
          <a:stretch/>
        </p:blipFill>
        <p:spPr>
          <a:xfrm>
            <a:off x="20" y="10"/>
            <a:ext cx="12191980" cy="6857990"/>
          </a:xfrm>
          <a:prstGeom prst="rect">
            <a:avLst/>
          </a:prstGeom>
        </p:spPr>
      </p:pic>
      <p:sp>
        <p:nvSpPr>
          <p:cNvPr id="2" name="Titel 1">
            <a:extLst>
              <a:ext uri="{FF2B5EF4-FFF2-40B4-BE49-F238E27FC236}">
                <a16:creationId xmlns:a16="http://schemas.microsoft.com/office/drawing/2014/main" id="{26CF0DE4-E547-95BD-5C02-8D96DD444C9F}"/>
              </a:ext>
            </a:extLst>
          </p:cNvPr>
          <p:cNvSpPr>
            <a:spLocks noGrp="1"/>
          </p:cNvSpPr>
          <p:nvPr>
            <p:ph type="ctrTitle"/>
          </p:nvPr>
        </p:nvSpPr>
        <p:spPr>
          <a:xfrm>
            <a:off x="1524000" y="0"/>
            <a:ext cx="9144000" cy="1351722"/>
          </a:xfrm>
        </p:spPr>
        <p:txBody>
          <a:bodyPr anchor="ctr">
            <a:noAutofit/>
          </a:bodyPr>
          <a:lstStyle/>
          <a:p>
            <a:r>
              <a:rPr lang="en-GB" sz="4800">
                <a:solidFill>
                  <a:srgbClr val="FFFFFF"/>
                </a:solidFill>
                <a:latin typeface="Courier New" panose="02070309020205020404" pitchFamily="49" charset="0"/>
                <a:cs typeface="Courier New" panose="02070309020205020404" pitchFamily="49" charset="0"/>
              </a:rPr>
              <a:t>Software-Requirement-Sheet</a:t>
            </a:r>
          </a:p>
        </p:txBody>
      </p:sp>
      <p:sp>
        <p:nvSpPr>
          <p:cNvPr id="3" name="Textfeld 2">
            <a:extLst>
              <a:ext uri="{FF2B5EF4-FFF2-40B4-BE49-F238E27FC236}">
                <a16:creationId xmlns:a16="http://schemas.microsoft.com/office/drawing/2014/main" id="{DB84CE6B-3F08-200F-AD7B-986BD1AA751D}"/>
              </a:ext>
            </a:extLst>
          </p:cNvPr>
          <p:cNvSpPr txBox="1"/>
          <p:nvPr/>
        </p:nvSpPr>
        <p:spPr>
          <a:xfrm>
            <a:off x="275662" y="1708727"/>
            <a:ext cx="2626006" cy="461665"/>
          </a:xfrm>
          <a:prstGeom prst="rect">
            <a:avLst/>
          </a:prstGeom>
          <a:noFill/>
        </p:spPr>
        <p:txBody>
          <a:bodyPr vert="horz" wrap="square" rtlCol="0">
            <a:spAutoFit/>
          </a:bodyPr>
          <a:lstStyle/>
          <a:p>
            <a:r>
              <a:rPr lang="en-GB" sz="2400" b="1"/>
              <a:t>Klassendiagramm?</a:t>
            </a:r>
          </a:p>
        </p:txBody>
      </p:sp>
      <p:pic>
        <p:nvPicPr>
          <p:cNvPr id="7" name="Grafik 6" descr="Ein Bild, das Diagramm, Text, Plan, technische Zeichnung enthält.&#10;&#10;Automatisch generierte Beschreibung">
            <a:extLst>
              <a:ext uri="{FF2B5EF4-FFF2-40B4-BE49-F238E27FC236}">
                <a16:creationId xmlns:a16="http://schemas.microsoft.com/office/drawing/2014/main" id="{79366E3B-C78D-A9AA-8D46-C40C98427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310" y="1525376"/>
            <a:ext cx="6169831" cy="5158970"/>
          </a:xfrm>
          <a:prstGeom prst="rect">
            <a:avLst/>
          </a:prstGeom>
        </p:spPr>
      </p:pic>
    </p:spTree>
    <p:extLst>
      <p:ext uri="{BB962C8B-B14F-4D97-AF65-F5344CB8AC3E}">
        <p14:creationId xmlns:p14="http://schemas.microsoft.com/office/powerpoint/2010/main" val="2361264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1"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1196656" y="2318612"/>
            <a:ext cx="9795637" cy="2220775"/>
          </a:xfrm>
        </p:spPr>
        <p:txBody>
          <a:bodyPr vert="horz" lIns="91440" tIns="45720" rIns="91440" bIns="45720" rtlCol="0" anchor="ctr">
            <a:normAutofit/>
          </a:bodyPr>
          <a:lstStyle/>
          <a:p>
            <a:pPr algn="ctr"/>
            <a:r>
              <a:rPr lang="en-US" sz="6000">
                <a:solidFill>
                  <a:srgbClr val="FFFFFF"/>
                </a:solidFill>
                <a:latin typeface="Courier New" panose="02070309020205020404" pitchFamily="49" charset="0"/>
                <a:cs typeface="Courier New" panose="02070309020205020404" pitchFamily="49" charset="0"/>
              </a:rPr>
              <a:t>Design-Planung</a:t>
            </a:r>
            <a:endParaRPr lang="en-US" sz="5200">
              <a:solidFill>
                <a:srgbClr val="FFFFF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3880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4270179" y="1956061"/>
            <a:ext cx="3648592" cy="2532679"/>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4"/>
          <a:stretch>
            <a:fillRect/>
          </a:stretch>
        </p:blipFill>
        <p:spPr>
          <a:xfrm>
            <a:off x="4537213" y="2267709"/>
            <a:ext cx="3648592" cy="2532679"/>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5"/>
          <a:stretch>
            <a:fillRect/>
          </a:stretch>
        </p:blipFill>
        <p:spPr>
          <a:xfrm>
            <a:off x="4896959" y="2499334"/>
            <a:ext cx="3648592" cy="2551351"/>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6"/>
          <a:stretch>
            <a:fillRect/>
          </a:stretch>
        </p:blipFill>
        <p:spPr>
          <a:xfrm>
            <a:off x="5256705" y="2679973"/>
            <a:ext cx="3648592" cy="2551351"/>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7"/>
          <a:stretch>
            <a:fillRect/>
          </a:stretch>
        </p:blipFill>
        <p:spPr>
          <a:xfrm>
            <a:off x="5603232" y="2931471"/>
            <a:ext cx="3634304" cy="2551351"/>
          </a:xfrm>
          <a:prstGeom prst="rect">
            <a:avLst/>
          </a:prstGeom>
        </p:spPr>
      </p:pic>
    </p:spTree>
    <p:extLst>
      <p:ext uri="{BB962C8B-B14F-4D97-AF65-F5344CB8AC3E}">
        <p14:creationId xmlns:p14="http://schemas.microsoft.com/office/powerpoint/2010/main" val="3863325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4270179" y="1956061"/>
            <a:ext cx="3648592" cy="2532679"/>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4"/>
          <a:stretch>
            <a:fillRect/>
          </a:stretch>
        </p:blipFill>
        <p:spPr>
          <a:xfrm>
            <a:off x="4537213" y="2267709"/>
            <a:ext cx="3648592" cy="2532679"/>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5"/>
          <a:stretch>
            <a:fillRect/>
          </a:stretch>
        </p:blipFill>
        <p:spPr>
          <a:xfrm>
            <a:off x="4896959" y="2499334"/>
            <a:ext cx="3648592" cy="2551351"/>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6"/>
          <a:stretch>
            <a:fillRect/>
          </a:stretch>
        </p:blipFill>
        <p:spPr>
          <a:xfrm>
            <a:off x="5256705" y="2679973"/>
            <a:ext cx="3648592" cy="2551351"/>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7"/>
          <a:stretch>
            <a:fillRect/>
          </a:stretch>
        </p:blipFill>
        <p:spPr>
          <a:xfrm>
            <a:off x="2515464" y="915395"/>
            <a:ext cx="7161073" cy="5027210"/>
          </a:xfrm>
          <a:prstGeom prst="rect">
            <a:avLst/>
          </a:prstGeom>
        </p:spPr>
      </p:pic>
    </p:spTree>
    <p:extLst>
      <p:ext uri="{BB962C8B-B14F-4D97-AF65-F5344CB8AC3E}">
        <p14:creationId xmlns:p14="http://schemas.microsoft.com/office/powerpoint/2010/main" val="4000131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4270179" y="1956061"/>
            <a:ext cx="3648592" cy="2532679"/>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4"/>
          <a:stretch>
            <a:fillRect/>
          </a:stretch>
        </p:blipFill>
        <p:spPr>
          <a:xfrm>
            <a:off x="4537213" y="2267709"/>
            <a:ext cx="3648592" cy="2532679"/>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5"/>
          <a:stretch>
            <a:fillRect/>
          </a:stretch>
        </p:blipFill>
        <p:spPr>
          <a:xfrm>
            <a:off x="4896959" y="2499334"/>
            <a:ext cx="3648592" cy="2551351"/>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6"/>
          <a:stretch>
            <a:fillRect/>
          </a:stretch>
        </p:blipFill>
        <p:spPr>
          <a:xfrm>
            <a:off x="5256705" y="2679973"/>
            <a:ext cx="3648592" cy="2551351"/>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7"/>
          <a:stretch>
            <a:fillRect/>
          </a:stretch>
        </p:blipFill>
        <p:spPr>
          <a:xfrm>
            <a:off x="83256" y="6389226"/>
            <a:ext cx="549165" cy="385524"/>
          </a:xfrm>
          <a:prstGeom prst="rect">
            <a:avLst/>
          </a:prstGeom>
        </p:spPr>
      </p:pic>
    </p:spTree>
    <p:extLst>
      <p:ext uri="{BB962C8B-B14F-4D97-AF65-F5344CB8AC3E}">
        <p14:creationId xmlns:p14="http://schemas.microsoft.com/office/powerpoint/2010/main" val="249673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4270179" y="1956061"/>
            <a:ext cx="3648592" cy="2532679"/>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4"/>
          <a:stretch>
            <a:fillRect/>
          </a:stretch>
        </p:blipFill>
        <p:spPr>
          <a:xfrm>
            <a:off x="4537213" y="2267709"/>
            <a:ext cx="3648592" cy="2532679"/>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5"/>
          <a:stretch>
            <a:fillRect/>
          </a:stretch>
        </p:blipFill>
        <p:spPr>
          <a:xfrm>
            <a:off x="4896959" y="2499334"/>
            <a:ext cx="3648592" cy="2551351"/>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6"/>
          <a:stretch>
            <a:fillRect/>
          </a:stretch>
        </p:blipFill>
        <p:spPr>
          <a:xfrm>
            <a:off x="2515464" y="925239"/>
            <a:ext cx="7161073" cy="5007523"/>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7"/>
          <a:stretch>
            <a:fillRect/>
          </a:stretch>
        </p:blipFill>
        <p:spPr>
          <a:xfrm>
            <a:off x="83256" y="6389226"/>
            <a:ext cx="549165" cy="385524"/>
          </a:xfrm>
          <a:prstGeom prst="rect">
            <a:avLst/>
          </a:prstGeom>
        </p:spPr>
      </p:pic>
      <p:pic>
        <p:nvPicPr>
          <p:cNvPr id="6" name="Grafik 5">
            <a:extLst>
              <a:ext uri="{FF2B5EF4-FFF2-40B4-BE49-F238E27FC236}">
                <a16:creationId xmlns:a16="http://schemas.microsoft.com/office/drawing/2014/main" id="{BC8F1E5E-C47E-FA27-00AA-3662F3D361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7213" y="2886104"/>
            <a:ext cx="7344857" cy="3668522"/>
          </a:xfrm>
          <a:prstGeom prst="rect">
            <a:avLst/>
          </a:prstGeom>
        </p:spPr>
      </p:pic>
    </p:spTree>
    <p:extLst>
      <p:ext uri="{BB962C8B-B14F-4D97-AF65-F5344CB8AC3E}">
        <p14:creationId xmlns:p14="http://schemas.microsoft.com/office/powerpoint/2010/main" val="3087329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1000" fill="hold"/>
                                        <p:tgtEl>
                                          <p:spTgt spid="13"/>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4270179" y="1956061"/>
            <a:ext cx="3648592" cy="2532679"/>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4"/>
          <a:stretch>
            <a:fillRect/>
          </a:stretch>
        </p:blipFill>
        <p:spPr>
          <a:xfrm>
            <a:off x="4537213" y="2267709"/>
            <a:ext cx="3648592" cy="2532679"/>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5"/>
          <a:stretch>
            <a:fillRect/>
          </a:stretch>
        </p:blipFill>
        <p:spPr>
          <a:xfrm>
            <a:off x="4896959" y="2499334"/>
            <a:ext cx="3648592" cy="2551351"/>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6"/>
          <a:stretch>
            <a:fillRect/>
          </a:stretch>
        </p:blipFill>
        <p:spPr>
          <a:xfrm>
            <a:off x="83256" y="6389226"/>
            <a:ext cx="549165" cy="385524"/>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7"/>
          <a:stretch>
            <a:fillRect/>
          </a:stretch>
        </p:blipFill>
        <p:spPr>
          <a:xfrm>
            <a:off x="90718" y="6389226"/>
            <a:ext cx="551324" cy="385524"/>
          </a:xfrm>
          <a:prstGeom prst="rect">
            <a:avLst/>
          </a:prstGeom>
        </p:spPr>
      </p:pic>
    </p:spTree>
    <p:extLst>
      <p:ext uri="{BB962C8B-B14F-4D97-AF65-F5344CB8AC3E}">
        <p14:creationId xmlns:p14="http://schemas.microsoft.com/office/powerpoint/2010/main" val="1229352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4270179" y="1956061"/>
            <a:ext cx="3648592" cy="2532679"/>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4"/>
          <a:stretch>
            <a:fillRect/>
          </a:stretch>
        </p:blipFill>
        <p:spPr>
          <a:xfrm>
            <a:off x="4537213" y="2267709"/>
            <a:ext cx="3648592" cy="2532679"/>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5"/>
          <a:stretch>
            <a:fillRect/>
          </a:stretch>
        </p:blipFill>
        <p:spPr>
          <a:xfrm>
            <a:off x="2515464" y="925239"/>
            <a:ext cx="7161073" cy="5007523"/>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6"/>
          <a:stretch>
            <a:fillRect/>
          </a:stretch>
        </p:blipFill>
        <p:spPr>
          <a:xfrm>
            <a:off x="83256" y="6389226"/>
            <a:ext cx="549165" cy="385524"/>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7"/>
          <a:stretch>
            <a:fillRect/>
          </a:stretch>
        </p:blipFill>
        <p:spPr>
          <a:xfrm>
            <a:off x="90718" y="6389226"/>
            <a:ext cx="551324" cy="385524"/>
          </a:xfrm>
          <a:prstGeom prst="rect">
            <a:avLst/>
          </a:prstGeom>
        </p:spPr>
      </p:pic>
      <p:pic>
        <p:nvPicPr>
          <p:cNvPr id="6" name="Grafik 5" descr="Ein Bild, das Text, Screenshot, Schrift, Design enthält.">
            <a:extLst>
              <a:ext uri="{FF2B5EF4-FFF2-40B4-BE49-F238E27FC236}">
                <a16:creationId xmlns:a16="http://schemas.microsoft.com/office/drawing/2014/main" id="{0DF976C2-E045-B0DC-81DD-7A872617E1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8770" y="3010736"/>
            <a:ext cx="7041266" cy="3516888"/>
          </a:xfrm>
          <a:prstGeom prst="rect">
            <a:avLst/>
          </a:prstGeom>
        </p:spPr>
      </p:pic>
    </p:spTree>
    <p:extLst>
      <p:ext uri="{BB962C8B-B14F-4D97-AF65-F5344CB8AC3E}">
        <p14:creationId xmlns:p14="http://schemas.microsoft.com/office/powerpoint/2010/main" val="3185419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1000" fill="hold"/>
                                        <p:tgtEl>
                                          <p:spTgt spid="4"/>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Person, Kleidung, Im Haus, Kunst enthält.">
            <a:extLst>
              <a:ext uri="{FF2B5EF4-FFF2-40B4-BE49-F238E27FC236}">
                <a16:creationId xmlns:a16="http://schemas.microsoft.com/office/drawing/2014/main" id="{B21B02ED-06F9-AAAE-1F68-0BE6CD953F2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875" b="14856"/>
          <a:stretch/>
        </p:blipFill>
        <p:spPr>
          <a:xfrm>
            <a:off x="20" y="1"/>
            <a:ext cx="12191980" cy="6857999"/>
          </a:xfrm>
          <a:prstGeom prst="rect">
            <a:avLst/>
          </a:prstGeom>
        </p:spPr>
      </p:pic>
      <p:sp>
        <p:nvSpPr>
          <p:cNvPr id="2" name="Titel 1">
            <a:extLst>
              <a:ext uri="{FF2B5EF4-FFF2-40B4-BE49-F238E27FC236}">
                <a16:creationId xmlns:a16="http://schemas.microsoft.com/office/drawing/2014/main" id="{ED903255-224F-19B9-0D30-7132EE1FCFAC}"/>
              </a:ext>
            </a:extLst>
          </p:cNvPr>
          <p:cNvSpPr>
            <a:spLocks noGrp="1"/>
          </p:cNvSpPr>
          <p:nvPr>
            <p:ph type="title"/>
          </p:nvPr>
        </p:nvSpPr>
        <p:spPr/>
        <p:txBody>
          <a:bodyPr/>
          <a:lstStyle/>
          <a:p>
            <a:r>
              <a:rPr lang="en-GB">
                <a:solidFill>
                  <a:schemeClr val="bg1"/>
                </a:solidFill>
                <a:latin typeface="Courier New" panose="02070309020205020404" pitchFamily="49" charset="0"/>
                <a:cs typeface="Courier New" panose="02070309020205020404" pitchFamily="49" charset="0"/>
              </a:rPr>
              <a:t>Agenda</a:t>
            </a:r>
          </a:p>
        </p:txBody>
      </p:sp>
      <mc:AlternateContent xmlns:mc="http://schemas.openxmlformats.org/markup-compatibility/2006">
        <mc:Choice xmlns:psuz="http://schemas.microsoft.com/office/powerpoint/2016/summaryzoom" Requires="psuz">
          <p:graphicFrame>
            <p:nvGraphicFramePr>
              <p:cNvPr id="5" name="Zusammenfassungszoom 4">
                <a:extLst>
                  <a:ext uri="{FF2B5EF4-FFF2-40B4-BE49-F238E27FC236}">
                    <a16:creationId xmlns:a16="http://schemas.microsoft.com/office/drawing/2014/main" id="{9A058BCA-D5CD-FED4-24C9-C048EA8CBC8F}"/>
                  </a:ext>
                </a:extLst>
              </p:cNvPr>
              <p:cNvGraphicFramePr>
                <a:graphicFrameLocks noChangeAspect="1"/>
              </p:cNvGraphicFramePr>
              <p:nvPr>
                <p:extLst>
                  <p:ext uri="{D42A27DB-BD31-4B8C-83A1-F6EECF244321}">
                    <p14:modId xmlns:p14="http://schemas.microsoft.com/office/powerpoint/2010/main" val="690404842"/>
                  </p:ext>
                </p:extLst>
              </p:nvPr>
            </p:nvGraphicFramePr>
            <p:xfrm>
              <a:off x="838200" y="1825625"/>
              <a:ext cx="10515600" cy="4351338"/>
            </p:xfrm>
            <a:graphic>
              <a:graphicData uri="http://schemas.microsoft.com/office/powerpoint/2016/summaryzoom">
                <psuz:summaryZm>
                  <psuz:summaryZmObj sectionId="{CAD81839-FCCA-4918-9736-656848D73357}">
                    <psuz:zmPr id="{B6CD2E97-9B62-4A71-8762-A0635566AC0D}"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CC619776-1495-466D-BD1A-BE0FA8D8DE75}">
                    <psuz:zmPr id="{931D6971-C02C-4F9C-ACCC-2F849A4EA7D3}"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A5F4F88B-3517-4C83-BEF4-238EF43D0A08}">
                    <psuz:zmPr id="{AC6FD638-791E-4DEC-B1E7-3CF24AFA9CB0}"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2C30D971-09A9-45C3-B208-41ED4DD2FE8B}">
                    <psuz:zmPr id="{2F49044D-D7D3-42FD-B175-3270CE2CCD37}"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BA026C31-D96C-455F-9C3B-48F69332CE0E}">
                    <psuz:zmPr id="{67F5DB40-4AA5-4C8A-8C8F-87E074968C85}"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gridLayout/>
                </psuz:summaryZm>
              </a:graphicData>
            </a:graphic>
          </p:graphicFrame>
        </mc:Choice>
        <mc:Fallback>
          <p:grpSp>
            <p:nvGrpSpPr>
              <p:cNvPr id="5" name="Zusammenfassungszoom 4">
                <a:extLst>
                  <a:ext uri="{FF2B5EF4-FFF2-40B4-BE49-F238E27FC236}">
                    <a16:creationId xmlns:a16="http://schemas.microsoft.com/office/drawing/2014/main" id="{9A058BCA-D5CD-FED4-24C9-C048EA8CBC8F}"/>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Grafik 3">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4" name="Grafik 4">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7" name="Grafik 7">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8" name="Grafik 8">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9" name="Grafik 9">
                  <a:hlinkClick r:id="rId12"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745576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4270179" y="1956061"/>
            <a:ext cx="3648592" cy="2532679"/>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4"/>
          <a:stretch>
            <a:fillRect/>
          </a:stretch>
        </p:blipFill>
        <p:spPr>
          <a:xfrm>
            <a:off x="4537213" y="2267709"/>
            <a:ext cx="3648592" cy="2532679"/>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5"/>
          <a:stretch>
            <a:fillRect/>
          </a:stretch>
        </p:blipFill>
        <p:spPr>
          <a:xfrm>
            <a:off x="83256" y="6389226"/>
            <a:ext cx="549165" cy="385524"/>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6"/>
          <a:stretch>
            <a:fillRect/>
          </a:stretch>
        </p:blipFill>
        <p:spPr>
          <a:xfrm>
            <a:off x="90718" y="6389226"/>
            <a:ext cx="551324" cy="385524"/>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7"/>
          <a:stretch>
            <a:fillRect/>
          </a:stretch>
        </p:blipFill>
        <p:spPr>
          <a:xfrm>
            <a:off x="98181" y="6389226"/>
            <a:ext cx="551323" cy="385524"/>
          </a:xfrm>
          <a:prstGeom prst="rect">
            <a:avLst/>
          </a:prstGeom>
        </p:spPr>
      </p:pic>
    </p:spTree>
    <p:extLst>
      <p:ext uri="{BB962C8B-B14F-4D97-AF65-F5344CB8AC3E}">
        <p14:creationId xmlns:p14="http://schemas.microsoft.com/office/powerpoint/2010/main" val="26486423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4270179" y="1956061"/>
            <a:ext cx="3648592" cy="2532679"/>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4"/>
          <a:stretch>
            <a:fillRect/>
          </a:stretch>
        </p:blipFill>
        <p:spPr>
          <a:xfrm>
            <a:off x="2515464" y="943562"/>
            <a:ext cx="7161073" cy="4970876"/>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5"/>
          <a:stretch>
            <a:fillRect/>
          </a:stretch>
        </p:blipFill>
        <p:spPr>
          <a:xfrm>
            <a:off x="83256" y="6389226"/>
            <a:ext cx="549165" cy="385524"/>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6"/>
          <a:stretch>
            <a:fillRect/>
          </a:stretch>
        </p:blipFill>
        <p:spPr>
          <a:xfrm>
            <a:off x="90718" y="6389226"/>
            <a:ext cx="551324" cy="385524"/>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7"/>
          <a:stretch>
            <a:fillRect/>
          </a:stretch>
        </p:blipFill>
        <p:spPr>
          <a:xfrm>
            <a:off x="98181" y="6389226"/>
            <a:ext cx="551323" cy="385524"/>
          </a:xfrm>
          <a:prstGeom prst="rect">
            <a:avLst/>
          </a:prstGeom>
        </p:spPr>
      </p:pic>
      <p:pic>
        <p:nvPicPr>
          <p:cNvPr id="6" name="Grafik 5" descr="Ein Bild, das Text, Screenshot, Webseite, Website enthält.">
            <a:extLst>
              <a:ext uri="{FF2B5EF4-FFF2-40B4-BE49-F238E27FC236}">
                <a16:creationId xmlns:a16="http://schemas.microsoft.com/office/drawing/2014/main" id="{ADA92D04-7D05-9048-D852-CCD59C1E76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54905" y="2905597"/>
            <a:ext cx="6751899" cy="3721690"/>
          </a:xfrm>
          <a:prstGeom prst="rect">
            <a:avLst/>
          </a:prstGeom>
        </p:spPr>
      </p:pic>
    </p:spTree>
    <p:extLst>
      <p:ext uri="{BB962C8B-B14F-4D97-AF65-F5344CB8AC3E}">
        <p14:creationId xmlns:p14="http://schemas.microsoft.com/office/powerpoint/2010/main" val="24371818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1000" fill="hold"/>
                                        <p:tgtEl>
                                          <p:spTgt spid="15"/>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4270179" y="1956061"/>
            <a:ext cx="3648592" cy="2532679"/>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4"/>
          <a:stretch>
            <a:fillRect/>
          </a:stretch>
        </p:blipFill>
        <p:spPr>
          <a:xfrm>
            <a:off x="83256" y="6389226"/>
            <a:ext cx="549165" cy="385524"/>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5"/>
          <a:stretch>
            <a:fillRect/>
          </a:stretch>
        </p:blipFill>
        <p:spPr>
          <a:xfrm>
            <a:off x="90718" y="6389226"/>
            <a:ext cx="551324" cy="385524"/>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6"/>
          <a:stretch>
            <a:fillRect/>
          </a:stretch>
        </p:blipFill>
        <p:spPr>
          <a:xfrm>
            <a:off x="98181" y="6389226"/>
            <a:ext cx="551323" cy="385524"/>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7"/>
          <a:stretch>
            <a:fillRect/>
          </a:stretch>
        </p:blipFill>
        <p:spPr>
          <a:xfrm>
            <a:off x="73635" y="6389225"/>
            <a:ext cx="555390" cy="385525"/>
          </a:xfrm>
          <a:prstGeom prst="rect">
            <a:avLst/>
          </a:prstGeom>
        </p:spPr>
      </p:pic>
    </p:spTree>
    <p:extLst>
      <p:ext uri="{BB962C8B-B14F-4D97-AF65-F5344CB8AC3E}">
        <p14:creationId xmlns:p14="http://schemas.microsoft.com/office/powerpoint/2010/main" val="1323134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7" name="Grafik 6">
            <a:extLst>
              <a:ext uri="{FF2B5EF4-FFF2-40B4-BE49-F238E27FC236}">
                <a16:creationId xmlns:a16="http://schemas.microsoft.com/office/drawing/2014/main" id="{9B22D83B-213C-A6BB-F4C3-2283EB6901DB}"/>
              </a:ext>
            </a:extLst>
          </p:cNvPr>
          <p:cNvPicPr>
            <a:picLocks noChangeAspect="1"/>
          </p:cNvPicPr>
          <p:nvPr/>
        </p:nvPicPr>
        <p:blipFill>
          <a:blip r:embed="rId3"/>
          <a:stretch>
            <a:fillRect/>
          </a:stretch>
        </p:blipFill>
        <p:spPr>
          <a:xfrm>
            <a:off x="2515464" y="943562"/>
            <a:ext cx="7161072" cy="4970876"/>
          </a:xfrm>
          <a:prstGeom prst="rect">
            <a:avLst/>
          </a:prstGeom>
        </p:spPr>
      </p:pic>
      <p:pic>
        <p:nvPicPr>
          <p:cNvPr id="17" name="Grafik 16">
            <a:extLst>
              <a:ext uri="{FF2B5EF4-FFF2-40B4-BE49-F238E27FC236}">
                <a16:creationId xmlns:a16="http://schemas.microsoft.com/office/drawing/2014/main" id="{C0B5C298-0D04-015B-0A3F-6B55419EF212}"/>
              </a:ext>
            </a:extLst>
          </p:cNvPr>
          <p:cNvPicPr>
            <a:picLocks noChangeAspect="1"/>
          </p:cNvPicPr>
          <p:nvPr/>
        </p:nvPicPr>
        <p:blipFill>
          <a:blip r:embed="rId4"/>
          <a:stretch>
            <a:fillRect/>
          </a:stretch>
        </p:blipFill>
        <p:spPr>
          <a:xfrm>
            <a:off x="83256" y="6389226"/>
            <a:ext cx="549165" cy="385524"/>
          </a:xfrm>
          <a:prstGeom prst="rect">
            <a:avLst/>
          </a:prstGeom>
        </p:spPr>
      </p:pic>
      <p:pic>
        <p:nvPicPr>
          <p:cNvPr id="13" name="Grafik 12">
            <a:extLst>
              <a:ext uri="{FF2B5EF4-FFF2-40B4-BE49-F238E27FC236}">
                <a16:creationId xmlns:a16="http://schemas.microsoft.com/office/drawing/2014/main" id="{E1447FB1-B524-3D3F-CFF7-8D8053EDB366}"/>
              </a:ext>
            </a:extLst>
          </p:cNvPr>
          <p:cNvPicPr>
            <a:picLocks noChangeAspect="1"/>
          </p:cNvPicPr>
          <p:nvPr/>
        </p:nvPicPr>
        <p:blipFill>
          <a:blip r:embed="rId5"/>
          <a:stretch>
            <a:fillRect/>
          </a:stretch>
        </p:blipFill>
        <p:spPr>
          <a:xfrm>
            <a:off x="90718" y="6389226"/>
            <a:ext cx="551324" cy="385524"/>
          </a:xfrm>
          <a:prstGeom prst="rect">
            <a:avLst/>
          </a:prstGeom>
        </p:spPr>
      </p:pic>
      <p:pic>
        <p:nvPicPr>
          <p:cNvPr id="4" name="Grafik 3">
            <a:extLst>
              <a:ext uri="{FF2B5EF4-FFF2-40B4-BE49-F238E27FC236}">
                <a16:creationId xmlns:a16="http://schemas.microsoft.com/office/drawing/2014/main" id="{D27C5557-5148-88DD-F8D1-1C72480D0368}"/>
              </a:ext>
            </a:extLst>
          </p:cNvPr>
          <p:cNvPicPr>
            <a:picLocks noChangeAspect="1"/>
          </p:cNvPicPr>
          <p:nvPr/>
        </p:nvPicPr>
        <p:blipFill>
          <a:blip r:embed="rId6"/>
          <a:stretch>
            <a:fillRect/>
          </a:stretch>
        </p:blipFill>
        <p:spPr>
          <a:xfrm>
            <a:off x="98181" y="6389226"/>
            <a:ext cx="551323" cy="385524"/>
          </a:xfrm>
          <a:prstGeom prst="rect">
            <a:avLst/>
          </a:prstGeom>
        </p:spPr>
      </p:pic>
      <p:pic>
        <p:nvPicPr>
          <p:cNvPr id="15" name="Grafik 14">
            <a:extLst>
              <a:ext uri="{FF2B5EF4-FFF2-40B4-BE49-F238E27FC236}">
                <a16:creationId xmlns:a16="http://schemas.microsoft.com/office/drawing/2014/main" id="{147907D7-CB04-0D8B-F68E-3739A000EB95}"/>
              </a:ext>
            </a:extLst>
          </p:cNvPr>
          <p:cNvPicPr>
            <a:picLocks noChangeAspect="1"/>
          </p:cNvPicPr>
          <p:nvPr/>
        </p:nvPicPr>
        <p:blipFill>
          <a:blip r:embed="rId7"/>
          <a:stretch>
            <a:fillRect/>
          </a:stretch>
        </p:blipFill>
        <p:spPr>
          <a:xfrm>
            <a:off x="73635" y="6389225"/>
            <a:ext cx="555390" cy="385525"/>
          </a:xfrm>
          <a:prstGeom prst="rect">
            <a:avLst/>
          </a:prstGeom>
        </p:spPr>
      </p:pic>
      <p:pic>
        <p:nvPicPr>
          <p:cNvPr id="6" name="Grafik 5" descr="Ein Bild, das Text, Screenshot, Schrift, Zahl enthält.">
            <a:extLst>
              <a:ext uri="{FF2B5EF4-FFF2-40B4-BE49-F238E27FC236}">
                <a16:creationId xmlns:a16="http://schemas.microsoft.com/office/drawing/2014/main" id="{FC89D221-5892-70CD-A398-32803BABD4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1007" y="3105374"/>
            <a:ext cx="7161073" cy="3576727"/>
          </a:xfrm>
          <a:prstGeom prst="rect">
            <a:avLst/>
          </a:prstGeom>
        </p:spPr>
      </p:pic>
    </p:spTree>
    <p:extLst>
      <p:ext uri="{BB962C8B-B14F-4D97-AF65-F5344CB8AC3E}">
        <p14:creationId xmlns:p14="http://schemas.microsoft.com/office/powerpoint/2010/main" val="733143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1000" fill="hold"/>
                                        <p:tgtEl>
                                          <p:spTgt spid="7"/>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5142631" y="1373394"/>
            <a:ext cx="1903687" cy="5545006"/>
          </a:xfrm>
          <a:prstGeom prst="rect">
            <a:avLst/>
          </a:prstGeom>
        </p:spPr>
      </p:pic>
    </p:spTree>
    <p:extLst>
      <p:ext uri="{BB962C8B-B14F-4D97-AF65-F5344CB8AC3E}">
        <p14:creationId xmlns:p14="http://schemas.microsoft.com/office/powerpoint/2010/main" val="27386819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396364" y="-2461301"/>
            <a:ext cx="7396221" cy="21543505"/>
          </a:xfrm>
          <a:prstGeom prst="rect">
            <a:avLst/>
          </a:prstGeom>
        </p:spPr>
      </p:pic>
      <p:sp>
        <p:nvSpPr>
          <p:cNvPr id="3" name="Rechteck 2">
            <a:extLst>
              <a:ext uri="{FF2B5EF4-FFF2-40B4-BE49-F238E27FC236}">
                <a16:creationId xmlns:a16="http://schemas.microsoft.com/office/drawing/2014/main" id="{DF6F26DD-6983-2CD8-6D7C-6C81B67E5AF5}"/>
              </a:ext>
            </a:extLst>
          </p:cNvPr>
          <p:cNvSpPr/>
          <p:nvPr/>
        </p:nvSpPr>
        <p:spPr>
          <a:xfrm>
            <a:off x="2515464" y="983848"/>
            <a:ext cx="1616698" cy="335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89672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396364" y="-2461301"/>
            <a:ext cx="7396221" cy="21543505"/>
          </a:xfrm>
          <a:prstGeom prst="rect">
            <a:avLst/>
          </a:prstGeom>
        </p:spPr>
      </p:pic>
      <p:sp>
        <p:nvSpPr>
          <p:cNvPr id="3" name="Rechteck 2">
            <a:extLst>
              <a:ext uri="{FF2B5EF4-FFF2-40B4-BE49-F238E27FC236}">
                <a16:creationId xmlns:a16="http://schemas.microsoft.com/office/drawing/2014/main" id="{DF6F26DD-6983-2CD8-6D7C-6C81B67E5AF5}"/>
              </a:ext>
            </a:extLst>
          </p:cNvPr>
          <p:cNvSpPr/>
          <p:nvPr/>
        </p:nvSpPr>
        <p:spPr>
          <a:xfrm>
            <a:off x="3719231" y="1469984"/>
            <a:ext cx="528677" cy="289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24689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396364" y="-2461301"/>
            <a:ext cx="7396221" cy="21543505"/>
          </a:xfrm>
          <a:prstGeom prst="rect">
            <a:avLst/>
          </a:prstGeom>
        </p:spPr>
      </p:pic>
      <p:sp>
        <p:nvSpPr>
          <p:cNvPr id="3" name="Rechteck 2">
            <a:extLst>
              <a:ext uri="{FF2B5EF4-FFF2-40B4-BE49-F238E27FC236}">
                <a16:creationId xmlns:a16="http://schemas.microsoft.com/office/drawing/2014/main" id="{DF6F26DD-6983-2CD8-6D7C-6C81B67E5AF5}"/>
              </a:ext>
            </a:extLst>
          </p:cNvPr>
          <p:cNvSpPr/>
          <p:nvPr/>
        </p:nvSpPr>
        <p:spPr>
          <a:xfrm>
            <a:off x="2746958" y="1307939"/>
            <a:ext cx="528677" cy="289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8883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396364" y="-2461301"/>
            <a:ext cx="7396221" cy="21543505"/>
          </a:xfrm>
          <a:prstGeom prst="rect">
            <a:avLst/>
          </a:prstGeom>
        </p:spPr>
      </p:pic>
      <p:sp>
        <p:nvSpPr>
          <p:cNvPr id="3" name="Rechteck 2">
            <a:extLst>
              <a:ext uri="{FF2B5EF4-FFF2-40B4-BE49-F238E27FC236}">
                <a16:creationId xmlns:a16="http://schemas.microsoft.com/office/drawing/2014/main" id="{DF6F26DD-6983-2CD8-6D7C-6C81B67E5AF5}"/>
              </a:ext>
            </a:extLst>
          </p:cNvPr>
          <p:cNvSpPr/>
          <p:nvPr/>
        </p:nvSpPr>
        <p:spPr>
          <a:xfrm>
            <a:off x="6612903" y="1192193"/>
            <a:ext cx="528677" cy="289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2512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396364" y="-2461301"/>
            <a:ext cx="7396221" cy="21543505"/>
          </a:xfrm>
          <a:prstGeom prst="rect">
            <a:avLst/>
          </a:prstGeom>
        </p:spPr>
      </p:pic>
      <p:sp>
        <p:nvSpPr>
          <p:cNvPr id="3" name="Rechteck 2">
            <a:extLst>
              <a:ext uri="{FF2B5EF4-FFF2-40B4-BE49-F238E27FC236}">
                <a16:creationId xmlns:a16="http://schemas.microsoft.com/office/drawing/2014/main" id="{DF6F26DD-6983-2CD8-6D7C-6C81B67E5AF5}"/>
              </a:ext>
            </a:extLst>
          </p:cNvPr>
          <p:cNvSpPr/>
          <p:nvPr/>
        </p:nvSpPr>
        <p:spPr>
          <a:xfrm>
            <a:off x="7851394" y="1284792"/>
            <a:ext cx="1639847" cy="2893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2000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250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fik 7" descr="Ein Bild, das Person, Kleidung, Menschliches Gesicht, Menschen enthält.&#10;&#10;Automatisch generierte Beschreibung">
            <a:extLst>
              <a:ext uri="{FF2B5EF4-FFF2-40B4-BE49-F238E27FC236}">
                <a16:creationId xmlns:a16="http://schemas.microsoft.com/office/drawing/2014/main" id="{751AA1C0-C3C2-11A5-9640-293F0F426AB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430" r="11682" b="1"/>
          <a:stretch/>
        </p:blipFill>
        <p:spPr>
          <a:xfrm>
            <a:off x="20" y="1"/>
            <a:ext cx="12191980" cy="6857999"/>
          </a:xfrm>
          <a:prstGeom prst="rect">
            <a:avLst/>
          </a:prstGeom>
        </p:spPr>
      </p:pic>
      <p:sp>
        <p:nvSpPr>
          <p:cNvPr id="2" name="Titel 1">
            <a:extLst>
              <a:ext uri="{FF2B5EF4-FFF2-40B4-BE49-F238E27FC236}">
                <a16:creationId xmlns:a16="http://schemas.microsoft.com/office/drawing/2014/main" id="{A38F5720-D821-46C9-5BB4-E013E1D8144B}"/>
              </a:ext>
            </a:extLst>
          </p:cNvPr>
          <p:cNvSpPr>
            <a:spLocks noGrp="1"/>
          </p:cNvSpPr>
          <p:nvPr>
            <p:ph type="ctrTitle"/>
          </p:nvPr>
        </p:nvSpPr>
        <p:spPr>
          <a:xfrm>
            <a:off x="1524000" y="1122362"/>
            <a:ext cx="9144000" cy="2900518"/>
          </a:xfrm>
        </p:spPr>
        <p:txBody>
          <a:bodyPr>
            <a:normAutofit/>
          </a:bodyPr>
          <a:lstStyle/>
          <a:p>
            <a:r>
              <a:rPr lang="en-GB">
                <a:solidFill>
                  <a:srgbClr val="FFFFFF"/>
                </a:solidFill>
                <a:latin typeface="Courier New" panose="02070309020205020404" pitchFamily="49" charset="0"/>
                <a:cs typeface="Courier New" panose="02070309020205020404" pitchFamily="49" charset="0"/>
              </a:rPr>
              <a:t>Unser Team</a:t>
            </a:r>
          </a:p>
        </p:txBody>
      </p:sp>
    </p:spTree>
    <p:extLst>
      <p:ext uri="{BB962C8B-B14F-4D97-AF65-F5344CB8AC3E}">
        <p14:creationId xmlns:p14="http://schemas.microsoft.com/office/powerpoint/2010/main" val="2544155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095017" y="844220"/>
            <a:ext cx="1903687" cy="5545006"/>
          </a:xfrm>
          <a:prstGeom prst="rect">
            <a:avLst/>
          </a:prstGeom>
        </p:spPr>
      </p:pic>
      <p:pic>
        <p:nvPicPr>
          <p:cNvPr id="11" name="Grafik 10">
            <a:extLst>
              <a:ext uri="{FF2B5EF4-FFF2-40B4-BE49-F238E27FC236}">
                <a16:creationId xmlns:a16="http://schemas.microsoft.com/office/drawing/2014/main" id="{FEFF0A4F-80B3-D537-5ADD-FA09D20457E7}"/>
              </a:ext>
            </a:extLst>
          </p:cNvPr>
          <p:cNvPicPr>
            <a:picLocks noChangeAspect="1"/>
          </p:cNvPicPr>
          <p:nvPr/>
        </p:nvPicPr>
        <p:blipFill>
          <a:blip r:embed="rId4"/>
          <a:stretch>
            <a:fillRect/>
          </a:stretch>
        </p:blipFill>
        <p:spPr>
          <a:xfrm>
            <a:off x="5940629" y="1192193"/>
            <a:ext cx="3328077" cy="4781180"/>
          </a:xfrm>
          <a:prstGeom prst="rect">
            <a:avLst/>
          </a:prstGeom>
        </p:spPr>
      </p:pic>
    </p:spTree>
    <p:extLst>
      <p:ext uri="{BB962C8B-B14F-4D97-AF65-F5344CB8AC3E}">
        <p14:creationId xmlns:p14="http://schemas.microsoft.com/office/powerpoint/2010/main" val="15910114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095017" y="844220"/>
            <a:ext cx="1903687" cy="5545006"/>
          </a:xfrm>
          <a:prstGeom prst="rect">
            <a:avLst/>
          </a:prstGeom>
        </p:spPr>
      </p:pic>
      <p:pic>
        <p:nvPicPr>
          <p:cNvPr id="11" name="Grafik 10">
            <a:extLst>
              <a:ext uri="{FF2B5EF4-FFF2-40B4-BE49-F238E27FC236}">
                <a16:creationId xmlns:a16="http://schemas.microsoft.com/office/drawing/2014/main" id="{FEFF0A4F-80B3-D537-5ADD-FA09D20457E7}"/>
              </a:ext>
            </a:extLst>
          </p:cNvPr>
          <p:cNvPicPr>
            <a:picLocks noChangeAspect="1"/>
          </p:cNvPicPr>
          <p:nvPr/>
        </p:nvPicPr>
        <p:blipFill>
          <a:blip r:embed="rId4"/>
          <a:stretch>
            <a:fillRect/>
          </a:stretch>
        </p:blipFill>
        <p:spPr>
          <a:xfrm>
            <a:off x="1736961" y="-2831090"/>
            <a:ext cx="8715028" cy="12520179"/>
          </a:xfrm>
          <a:prstGeom prst="rect">
            <a:avLst/>
          </a:prstGeom>
        </p:spPr>
      </p:pic>
      <p:sp>
        <p:nvSpPr>
          <p:cNvPr id="3" name="Rechteck 2">
            <a:extLst>
              <a:ext uri="{FF2B5EF4-FFF2-40B4-BE49-F238E27FC236}">
                <a16:creationId xmlns:a16="http://schemas.microsoft.com/office/drawing/2014/main" id="{E0D20CDE-B91C-FEBF-E4FA-938BF1C7CE8B}"/>
              </a:ext>
            </a:extLst>
          </p:cNvPr>
          <p:cNvSpPr/>
          <p:nvPr/>
        </p:nvSpPr>
        <p:spPr>
          <a:xfrm>
            <a:off x="2338086" y="1192193"/>
            <a:ext cx="2018674" cy="3356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2686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095017" y="844220"/>
            <a:ext cx="1903687" cy="5545006"/>
          </a:xfrm>
          <a:prstGeom prst="rect">
            <a:avLst/>
          </a:prstGeom>
        </p:spPr>
      </p:pic>
      <p:pic>
        <p:nvPicPr>
          <p:cNvPr id="11" name="Grafik 10">
            <a:extLst>
              <a:ext uri="{FF2B5EF4-FFF2-40B4-BE49-F238E27FC236}">
                <a16:creationId xmlns:a16="http://schemas.microsoft.com/office/drawing/2014/main" id="{FEFF0A4F-80B3-D537-5ADD-FA09D20457E7}"/>
              </a:ext>
            </a:extLst>
          </p:cNvPr>
          <p:cNvPicPr>
            <a:picLocks noChangeAspect="1"/>
          </p:cNvPicPr>
          <p:nvPr/>
        </p:nvPicPr>
        <p:blipFill>
          <a:blip r:embed="rId4"/>
          <a:stretch>
            <a:fillRect/>
          </a:stretch>
        </p:blipFill>
        <p:spPr>
          <a:xfrm>
            <a:off x="1736961" y="-2831090"/>
            <a:ext cx="8715028" cy="12520179"/>
          </a:xfrm>
          <a:prstGeom prst="rect">
            <a:avLst/>
          </a:prstGeom>
        </p:spPr>
      </p:pic>
      <p:sp>
        <p:nvSpPr>
          <p:cNvPr id="3" name="Rechteck 2">
            <a:extLst>
              <a:ext uri="{FF2B5EF4-FFF2-40B4-BE49-F238E27FC236}">
                <a16:creationId xmlns:a16="http://schemas.microsoft.com/office/drawing/2014/main" id="{E0D20CDE-B91C-FEBF-E4FA-938BF1C7CE8B}"/>
              </a:ext>
            </a:extLst>
          </p:cNvPr>
          <p:cNvSpPr/>
          <p:nvPr/>
        </p:nvSpPr>
        <p:spPr>
          <a:xfrm>
            <a:off x="8773609" y="1632031"/>
            <a:ext cx="902927" cy="3240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7367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095017" y="844220"/>
            <a:ext cx="1903687" cy="5545006"/>
          </a:xfrm>
          <a:prstGeom prst="rect">
            <a:avLst/>
          </a:prstGeom>
        </p:spPr>
      </p:pic>
      <p:pic>
        <p:nvPicPr>
          <p:cNvPr id="11" name="Grafik 10">
            <a:extLst>
              <a:ext uri="{FF2B5EF4-FFF2-40B4-BE49-F238E27FC236}">
                <a16:creationId xmlns:a16="http://schemas.microsoft.com/office/drawing/2014/main" id="{FEFF0A4F-80B3-D537-5ADD-FA09D20457E7}"/>
              </a:ext>
            </a:extLst>
          </p:cNvPr>
          <p:cNvPicPr>
            <a:picLocks noChangeAspect="1"/>
          </p:cNvPicPr>
          <p:nvPr/>
        </p:nvPicPr>
        <p:blipFill>
          <a:blip r:embed="rId4"/>
          <a:stretch>
            <a:fillRect/>
          </a:stretch>
        </p:blipFill>
        <p:spPr>
          <a:xfrm>
            <a:off x="1736961" y="-2831090"/>
            <a:ext cx="8715028" cy="12520179"/>
          </a:xfrm>
          <a:prstGeom prst="rect">
            <a:avLst/>
          </a:prstGeom>
        </p:spPr>
      </p:pic>
      <p:sp>
        <p:nvSpPr>
          <p:cNvPr id="3" name="Rechteck 2">
            <a:extLst>
              <a:ext uri="{FF2B5EF4-FFF2-40B4-BE49-F238E27FC236}">
                <a16:creationId xmlns:a16="http://schemas.microsoft.com/office/drawing/2014/main" id="{E0D20CDE-B91C-FEBF-E4FA-938BF1C7CE8B}"/>
              </a:ext>
            </a:extLst>
          </p:cNvPr>
          <p:cNvSpPr/>
          <p:nvPr/>
        </p:nvSpPr>
        <p:spPr>
          <a:xfrm>
            <a:off x="2338085" y="1423687"/>
            <a:ext cx="2349662" cy="6127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56056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250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Inhaltsplatzhalter 4" descr="Ein Bild, das Büroausstattung, Stift, Bürobedarf, Schreibwaren enthält.&#10;&#10;Automatisch generierte Beschreibung">
            <a:extLst>
              <a:ext uri="{FF2B5EF4-FFF2-40B4-BE49-F238E27FC236}">
                <a16:creationId xmlns:a16="http://schemas.microsoft.com/office/drawing/2014/main" id="{4EF35ADA-D875-DE90-EDA4-658627F53ACE}"/>
              </a:ext>
            </a:extLst>
          </p:cNvPr>
          <p:cNvPicPr>
            <a:picLocks noGrp="1" noChangeAspect="1"/>
          </p:cNvPicPr>
          <p:nvPr>
            <p:ph idx="1"/>
          </p:nvPr>
        </p:nvPicPr>
        <p:blipFill rotWithShape="1">
          <a:blip r:embed="rId2">
            <a:alphaModFix amt="60000"/>
            <a:extLst>
              <a:ext uri="{28A0092B-C50C-407E-A947-70E740481C1C}">
                <a14:useLocalDpi xmlns:a14="http://schemas.microsoft.com/office/drawing/2010/main" val="0"/>
              </a:ext>
            </a:extLst>
          </a:blip>
          <a:srcRect t="15668" b="63"/>
          <a:stretch/>
        </p:blipFill>
        <p:spPr>
          <a:xfrm>
            <a:off x="0" y="10"/>
            <a:ext cx="12192001" cy="6857990"/>
          </a:xfrm>
          <a:prstGeom prst="rect">
            <a:avLst/>
          </a:prstGeom>
        </p:spPr>
      </p:pic>
      <p:sp>
        <p:nvSpPr>
          <p:cNvPr id="2" name="Titel 1">
            <a:extLst>
              <a:ext uri="{FF2B5EF4-FFF2-40B4-BE49-F238E27FC236}">
                <a16:creationId xmlns:a16="http://schemas.microsoft.com/office/drawing/2014/main" id="{FEB265AF-11CE-548C-20B0-E144C8690B3F}"/>
              </a:ext>
            </a:extLst>
          </p:cNvPr>
          <p:cNvSpPr>
            <a:spLocks noGrp="1"/>
          </p:cNvSpPr>
          <p:nvPr>
            <p:ph type="title"/>
          </p:nvPr>
        </p:nvSpPr>
        <p:spPr>
          <a:xfrm>
            <a:off x="2515464" y="1"/>
            <a:ext cx="7161073" cy="1192192"/>
          </a:xfrm>
        </p:spPr>
        <p:txBody>
          <a:bodyPr vert="horz" lIns="91440" tIns="45720" rIns="91440" bIns="45720" rtlCol="0" anchor="ctr">
            <a:normAutofit/>
          </a:bodyPr>
          <a:lstStyle/>
          <a:p>
            <a:pPr algn="ctr"/>
            <a:r>
              <a:rPr lang="en-US" sz="4800">
                <a:solidFill>
                  <a:srgbClr val="FFFFFF"/>
                </a:solidFill>
                <a:latin typeface="Courier New" panose="02070309020205020404" pitchFamily="49" charset="0"/>
                <a:cs typeface="Courier New" panose="02070309020205020404" pitchFamily="49" charset="0"/>
              </a:rPr>
              <a:t>Design-Planung</a:t>
            </a:r>
            <a:endParaRPr lang="en-US">
              <a:solidFill>
                <a:srgbClr val="FFFFFF"/>
              </a:solidFill>
              <a:latin typeface="Courier New" panose="02070309020205020404" pitchFamily="49" charset="0"/>
              <a:cs typeface="Courier New" panose="02070309020205020404" pitchFamily="49" charset="0"/>
            </a:endParaRPr>
          </a:p>
        </p:txBody>
      </p:sp>
      <p:pic>
        <p:nvPicPr>
          <p:cNvPr id="8" name="Grafik 7">
            <a:extLst>
              <a:ext uri="{FF2B5EF4-FFF2-40B4-BE49-F238E27FC236}">
                <a16:creationId xmlns:a16="http://schemas.microsoft.com/office/drawing/2014/main" id="{FAC3625A-00F0-E393-4E9E-41967A2AE3CC}"/>
              </a:ext>
            </a:extLst>
          </p:cNvPr>
          <p:cNvPicPr>
            <a:picLocks noChangeAspect="1"/>
          </p:cNvPicPr>
          <p:nvPr/>
        </p:nvPicPr>
        <p:blipFill>
          <a:blip r:embed="rId3"/>
          <a:stretch>
            <a:fillRect/>
          </a:stretch>
        </p:blipFill>
        <p:spPr>
          <a:xfrm>
            <a:off x="2095017" y="844220"/>
            <a:ext cx="1903687" cy="5545006"/>
          </a:xfrm>
          <a:prstGeom prst="rect">
            <a:avLst/>
          </a:prstGeom>
        </p:spPr>
      </p:pic>
      <p:pic>
        <p:nvPicPr>
          <p:cNvPr id="11" name="Grafik 10">
            <a:extLst>
              <a:ext uri="{FF2B5EF4-FFF2-40B4-BE49-F238E27FC236}">
                <a16:creationId xmlns:a16="http://schemas.microsoft.com/office/drawing/2014/main" id="{FEFF0A4F-80B3-D537-5ADD-FA09D20457E7}"/>
              </a:ext>
            </a:extLst>
          </p:cNvPr>
          <p:cNvPicPr>
            <a:picLocks noChangeAspect="1"/>
          </p:cNvPicPr>
          <p:nvPr/>
        </p:nvPicPr>
        <p:blipFill>
          <a:blip r:embed="rId4"/>
          <a:stretch>
            <a:fillRect/>
          </a:stretch>
        </p:blipFill>
        <p:spPr>
          <a:xfrm>
            <a:off x="5940629" y="1192193"/>
            <a:ext cx="3328077" cy="4781180"/>
          </a:xfrm>
          <a:prstGeom prst="rect">
            <a:avLst/>
          </a:prstGeom>
        </p:spPr>
      </p:pic>
    </p:spTree>
    <p:extLst>
      <p:ext uri="{BB962C8B-B14F-4D97-AF65-F5344CB8AC3E}">
        <p14:creationId xmlns:p14="http://schemas.microsoft.com/office/powerpoint/2010/main" val="2168550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Elektronik, Notebook Notizbuch, Computer, computer enthält.&#10;&#10;Automatisch generierte Beschreibung">
            <a:extLst>
              <a:ext uri="{FF2B5EF4-FFF2-40B4-BE49-F238E27FC236}">
                <a16:creationId xmlns:a16="http://schemas.microsoft.com/office/drawing/2014/main" id="{875491B8-CACF-52E1-97CD-62CAC46D7B0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82" b="13832"/>
          <a:stretch/>
        </p:blipFill>
        <p:spPr>
          <a:xfrm>
            <a:off x="20" y="1"/>
            <a:ext cx="12191980" cy="6857999"/>
          </a:xfrm>
          <a:prstGeom prst="rect">
            <a:avLst/>
          </a:prstGeom>
        </p:spPr>
      </p:pic>
      <p:sp>
        <p:nvSpPr>
          <p:cNvPr id="2" name="Titel 1">
            <a:extLst>
              <a:ext uri="{FF2B5EF4-FFF2-40B4-BE49-F238E27FC236}">
                <a16:creationId xmlns:a16="http://schemas.microsoft.com/office/drawing/2014/main" id="{E6FF073A-AEE0-C1FE-3E54-B85111F72CAF}"/>
              </a:ext>
            </a:extLst>
          </p:cNvPr>
          <p:cNvSpPr>
            <a:spLocks noGrp="1"/>
          </p:cNvSpPr>
          <p:nvPr>
            <p:ph type="ctrTitle"/>
          </p:nvPr>
        </p:nvSpPr>
        <p:spPr>
          <a:xfrm>
            <a:off x="1524000" y="1122362"/>
            <a:ext cx="9144000" cy="2900518"/>
          </a:xfrm>
        </p:spPr>
        <p:txBody>
          <a:bodyPr>
            <a:normAutofit/>
          </a:bodyPr>
          <a:lstStyle/>
          <a:p>
            <a:r>
              <a:rPr lang="en-GB">
                <a:solidFill>
                  <a:srgbClr val="FFFFFF"/>
                </a:solidFill>
                <a:latin typeface="Courier New" panose="02070309020205020404" pitchFamily="49" charset="0"/>
                <a:cs typeface="Courier New" panose="02070309020205020404" pitchFamily="49" charset="0"/>
              </a:rPr>
              <a:t>Demonstration</a:t>
            </a:r>
          </a:p>
        </p:txBody>
      </p:sp>
    </p:spTree>
    <p:extLst>
      <p:ext uri="{BB962C8B-B14F-4D97-AF65-F5344CB8AC3E}">
        <p14:creationId xmlns:p14="http://schemas.microsoft.com/office/powerpoint/2010/main" val="1027510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Elektronik, Notebook Notizbuch, Computer, computer enthält.&#10;&#10;Automatisch generierte Beschreibung">
            <a:extLst>
              <a:ext uri="{FF2B5EF4-FFF2-40B4-BE49-F238E27FC236}">
                <a16:creationId xmlns:a16="http://schemas.microsoft.com/office/drawing/2014/main" id="{875491B8-CACF-52E1-97CD-62CAC46D7B0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82" b="13832"/>
          <a:stretch/>
        </p:blipFill>
        <p:spPr>
          <a:xfrm>
            <a:off x="20" y="1"/>
            <a:ext cx="12191980" cy="6857999"/>
          </a:xfrm>
          <a:prstGeom prst="rect">
            <a:avLst/>
          </a:prstGeom>
        </p:spPr>
      </p:pic>
      <p:sp>
        <p:nvSpPr>
          <p:cNvPr id="2" name="Titel 1">
            <a:extLst>
              <a:ext uri="{FF2B5EF4-FFF2-40B4-BE49-F238E27FC236}">
                <a16:creationId xmlns:a16="http://schemas.microsoft.com/office/drawing/2014/main" id="{E6FF073A-AEE0-C1FE-3E54-B85111F72CAF}"/>
              </a:ext>
            </a:extLst>
          </p:cNvPr>
          <p:cNvSpPr>
            <a:spLocks noGrp="1"/>
          </p:cNvSpPr>
          <p:nvPr>
            <p:ph type="ctrTitle"/>
          </p:nvPr>
        </p:nvSpPr>
        <p:spPr>
          <a:xfrm>
            <a:off x="1524000" y="272373"/>
            <a:ext cx="9144000" cy="978123"/>
          </a:xfrm>
        </p:spPr>
        <p:txBody>
          <a:bodyPr>
            <a:normAutofit/>
          </a:bodyPr>
          <a:lstStyle/>
          <a:p>
            <a:r>
              <a:rPr lang="en-GB">
                <a:solidFill>
                  <a:srgbClr val="FFFFFF"/>
                </a:solidFill>
                <a:latin typeface="Courier New" panose="02070309020205020404" pitchFamily="49" charset="0"/>
                <a:cs typeface="Courier New" panose="02070309020205020404" pitchFamily="49" charset="0"/>
              </a:rPr>
              <a:t>Demonstration</a:t>
            </a:r>
          </a:p>
        </p:txBody>
      </p:sp>
      <p:grpSp>
        <p:nvGrpSpPr>
          <p:cNvPr id="8" name="Gruppieren 7">
            <a:extLst>
              <a:ext uri="{FF2B5EF4-FFF2-40B4-BE49-F238E27FC236}">
                <a16:creationId xmlns:a16="http://schemas.microsoft.com/office/drawing/2014/main" id="{08BC2C27-C5DD-B35A-F5A4-E07D832C1DE9}"/>
              </a:ext>
            </a:extLst>
          </p:cNvPr>
          <p:cNvGrpSpPr/>
          <p:nvPr/>
        </p:nvGrpSpPr>
        <p:grpSpPr>
          <a:xfrm>
            <a:off x="2838894" y="1522868"/>
            <a:ext cx="6514213" cy="4635795"/>
            <a:chOff x="2558903" y="1522868"/>
            <a:chExt cx="6514213" cy="4635795"/>
          </a:xfrm>
        </p:grpSpPr>
        <p:pic>
          <p:nvPicPr>
            <p:cNvPr id="6" name="Grafik 5" descr="Computer Silhouette">
              <a:extLst>
                <a:ext uri="{FF2B5EF4-FFF2-40B4-BE49-F238E27FC236}">
                  <a16:creationId xmlns:a16="http://schemas.microsoft.com/office/drawing/2014/main" id="{42D12FC3-3C43-78CE-872A-39BB879387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37321" y="1522868"/>
              <a:ext cx="4635795" cy="4635795"/>
            </a:xfrm>
            <a:prstGeom prst="rect">
              <a:avLst/>
            </a:prstGeom>
          </p:spPr>
        </p:pic>
        <p:sp>
          <p:nvSpPr>
            <p:cNvPr id="7" name="Pfeil: nach rechts 6">
              <a:extLst>
                <a:ext uri="{FF2B5EF4-FFF2-40B4-BE49-F238E27FC236}">
                  <a16:creationId xmlns:a16="http://schemas.microsoft.com/office/drawing/2014/main" id="{88BAC64F-7163-6A83-6C85-37A833F795AB}"/>
                </a:ext>
              </a:extLst>
            </p:cNvPr>
            <p:cNvSpPr/>
            <p:nvPr/>
          </p:nvSpPr>
          <p:spPr>
            <a:xfrm>
              <a:off x="2558903" y="2527644"/>
              <a:ext cx="1371600" cy="26262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166606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Klebezettel, gelb, Screenshot, Schrift enthält.&#10;&#10;Automatisch generierte Beschreibung">
            <a:extLst>
              <a:ext uri="{FF2B5EF4-FFF2-40B4-BE49-F238E27FC236}">
                <a16:creationId xmlns:a16="http://schemas.microsoft.com/office/drawing/2014/main" id="{8517F7D6-0333-98A8-3EA1-E841A695AC35}"/>
              </a:ext>
            </a:extLst>
          </p:cNvPr>
          <p:cNvPicPr>
            <a:picLocks noGrp="1" noChangeAspect="1"/>
          </p:cNvPicPr>
          <p:nvPr>
            <p:ph idx="4294967295"/>
          </p:nvPr>
        </p:nvPicPr>
        <p:blipFill rotWithShape="1">
          <a:blip r:embed="rId2">
            <a:alphaModFix amt="50000"/>
            <a:extLst>
              <a:ext uri="{28A0092B-C50C-407E-A947-70E740481C1C}">
                <a14:useLocalDpi xmlns:a14="http://schemas.microsoft.com/office/drawing/2010/main" val="0"/>
              </a:ext>
            </a:extLst>
          </a:blip>
          <a:srcRect t="3972" b="11758"/>
          <a:stretch/>
        </p:blipFill>
        <p:spPr>
          <a:xfrm>
            <a:off x="20" y="1"/>
            <a:ext cx="12191980" cy="6857999"/>
          </a:xfrm>
          <a:prstGeom prst="rect">
            <a:avLst/>
          </a:prstGeom>
        </p:spPr>
      </p:pic>
      <p:sp>
        <p:nvSpPr>
          <p:cNvPr id="2" name="Titel 1">
            <a:extLst>
              <a:ext uri="{FF2B5EF4-FFF2-40B4-BE49-F238E27FC236}">
                <a16:creationId xmlns:a16="http://schemas.microsoft.com/office/drawing/2014/main" id="{A803D93A-8FC3-FFDD-DBFB-E6CD0E9D1AB9}"/>
              </a:ext>
            </a:extLst>
          </p:cNvPr>
          <p:cNvSpPr>
            <a:spLocks noGrp="1"/>
          </p:cNvSpPr>
          <p:nvPr>
            <p:ph type="ctrTitle"/>
          </p:nvPr>
        </p:nvSpPr>
        <p:spPr>
          <a:xfrm>
            <a:off x="1524000" y="1978741"/>
            <a:ext cx="9144000" cy="2900518"/>
          </a:xfrm>
        </p:spPr>
        <p:txBody>
          <a:bodyPr anchor="ctr">
            <a:normAutofit/>
          </a:bodyPr>
          <a:lstStyle/>
          <a:p>
            <a:r>
              <a:rPr lang="en-GB">
                <a:solidFill>
                  <a:srgbClr val="FFFFFF"/>
                </a:solidFill>
                <a:latin typeface="Courier New" panose="02070309020205020404" pitchFamily="49" charset="0"/>
                <a:cs typeface="Courier New" panose="02070309020205020404" pitchFamily="49" charset="0"/>
              </a:rPr>
              <a:t>Projekt-Fazit</a:t>
            </a:r>
          </a:p>
        </p:txBody>
      </p:sp>
    </p:spTree>
    <p:extLst>
      <p:ext uri="{BB962C8B-B14F-4D97-AF65-F5344CB8AC3E}">
        <p14:creationId xmlns:p14="http://schemas.microsoft.com/office/powerpoint/2010/main" val="1047248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Klebezettel, gelb, Screenshot, Schrift enthält.&#10;&#10;Automatisch generierte Beschreibung">
            <a:extLst>
              <a:ext uri="{FF2B5EF4-FFF2-40B4-BE49-F238E27FC236}">
                <a16:creationId xmlns:a16="http://schemas.microsoft.com/office/drawing/2014/main" id="{8517F7D6-0333-98A8-3EA1-E841A695AC35}"/>
              </a:ext>
            </a:extLst>
          </p:cNvPr>
          <p:cNvPicPr>
            <a:picLocks noGrp="1" noChangeAspect="1"/>
          </p:cNvPicPr>
          <p:nvPr>
            <p:ph idx="4294967295"/>
          </p:nvPr>
        </p:nvPicPr>
        <p:blipFill rotWithShape="1">
          <a:blip r:embed="rId3">
            <a:alphaModFix amt="50000"/>
            <a:extLst>
              <a:ext uri="{28A0092B-C50C-407E-A947-70E740481C1C}">
                <a14:useLocalDpi xmlns:a14="http://schemas.microsoft.com/office/drawing/2010/main" val="0"/>
              </a:ext>
            </a:extLst>
          </a:blip>
          <a:srcRect t="3972" b="11758"/>
          <a:stretch/>
        </p:blipFill>
        <p:spPr>
          <a:xfrm>
            <a:off x="0" y="1"/>
            <a:ext cx="12191980" cy="6857999"/>
          </a:xfrm>
          <a:prstGeom prst="rect">
            <a:avLst/>
          </a:prstGeom>
        </p:spPr>
      </p:pic>
      <p:sp>
        <p:nvSpPr>
          <p:cNvPr id="2" name="Titel 1">
            <a:extLst>
              <a:ext uri="{FF2B5EF4-FFF2-40B4-BE49-F238E27FC236}">
                <a16:creationId xmlns:a16="http://schemas.microsoft.com/office/drawing/2014/main" id="{A803D93A-8FC3-FFDD-DBFB-E6CD0E9D1AB9}"/>
              </a:ext>
            </a:extLst>
          </p:cNvPr>
          <p:cNvSpPr>
            <a:spLocks noGrp="1"/>
          </p:cNvSpPr>
          <p:nvPr>
            <p:ph type="ctrTitle"/>
          </p:nvPr>
        </p:nvSpPr>
        <p:spPr>
          <a:xfrm>
            <a:off x="0" y="-1"/>
            <a:ext cx="5683170" cy="1333419"/>
          </a:xfrm>
        </p:spPr>
        <p:txBody>
          <a:bodyPr anchor="ctr">
            <a:normAutofit fontScale="90000"/>
          </a:bodyPr>
          <a:lstStyle/>
          <a:p>
            <a:r>
              <a:rPr lang="en-GB">
                <a:solidFill>
                  <a:srgbClr val="FFFFFF"/>
                </a:solidFill>
                <a:latin typeface="Courier New" panose="02070309020205020404" pitchFamily="49" charset="0"/>
                <a:cs typeface="Courier New" panose="02070309020205020404" pitchFamily="49" charset="0"/>
              </a:rPr>
              <a:t>Projekt-Fazit</a:t>
            </a:r>
          </a:p>
        </p:txBody>
      </p:sp>
      <p:grpSp>
        <p:nvGrpSpPr>
          <p:cNvPr id="4" name="Gruppieren 3">
            <a:extLst>
              <a:ext uri="{FF2B5EF4-FFF2-40B4-BE49-F238E27FC236}">
                <a16:creationId xmlns:a16="http://schemas.microsoft.com/office/drawing/2014/main" id="{B3E4965F-D7B2-C583-1A48-9F6A37559091}"/>
              </a:ext>
            </a:extLst>
          </p:cNvPr>
          <p:cNvGrpSpPr/>
          <p:nvPr/>
        </p:nvGrpSpPr>
        <p:grpSpPr>
          <a:xfrm>
            <a:off x="3130665" y="2674537"/>
            <a:ext cx="2782475" cy="942423"/>
            <a:chOff x="2358505" y="2014137"/>
            <a:chExt cx="2782475" cy="942423"/>
          </a:xfrm>
        </p:grpSpPr>
        <p:sp>
          <p:nvSpPr>
            <p:cNvPr id="7" name="Rechteck 6">
              <a:extLst>
                <a:ext uri="{FF2B5EF4-FFF2-40B4-BE49-F238E27FC236}">
                  <a16:creationId xmlns:a16="http://schemas.microsoft.com/office/drawing/2014/main" id="{70377C7F-1057-591F-E49D-C3D54B8F6F63}"/>
                </a:ext>
              </a:extLst>
            </p:cNvPr>
            <p:cNvSpPr/>
            <p:nvPr/>
          </p:nvSpPr>
          <p:spPr>
            <a:xfrm>
              <a:off x="2358525" y="2014137"/>
              <a:ext cx="2782455" cy="942423"/>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feld 12">
              <a:extLst>
                <a:ext uri="{FF2B5EF4-FFF2-40B4-BE49-F238E27FC236}">
                  <a16:creationId xmlns:a16="http://schemas.microsoft.com/office/drawing/2014/main" id="{F0B86396-8494-8C13-5AC9-114D93283100}"/>
                </a:ext>
              </a:extLst>
            </p:cNvPr>
            <p:cNvSpPr txBox="1"/>
            <p:nvPr/>
          </p:nvSpPr>
          <p:spPr>
            <a:xfrm>
              <a:off x="2358505" y="2123409"/>
              <a:ext cx="2782475" cy="646331"/>
            </a:xfrm>
            <a:prstGeom prst="rect">
              <a:avLst/>
            </a:prstGeom>
            <a:noFill/>
          </p:spPr>
          <p:txBody>
            <a:bodyPr wrap="square" rtlCol="0">
              <a:spAutoFit/>
            </a:bodyPr>
            <a:lstStyle/>
            <a:p>
              <a:pPr algn="ctr"/>
              <a:r>
                <a:rPr lang="en-GB" sz="3600" b="1">
                  <a:latin typeface="Courier New" panose="02070309020205020404" pitchFamily="49" charset="0"/>
                  <a:cs typeface="Courier New" panose="02070309020205020404" pitchFamily="49" charset="0"/>
                </a:rPr>
                <a:t>Datenbank</a:t>
              </a:r>
              <a:endParaRPr lang="en-GB" sz="2000" b="1">
                <a:latin typeface="Courier New" panose="02070309020205020404" pitchFamily="49" charset="0"/>
                <a:cs typeface="Courier New" panose="02070309020205020404" pitchFamily="49" charset="0"/>
              </a:endParaRPr>
            </a:p>
          </p:txBody>
        </p:sp>
      </p:grpSp>
      <p:grpSp>
        <p:nvGrpSpPr>
          <p:cNvPr id="16" name="Gruppieren 15">
            <a:extLst>
              <a:ext uri="{FF2B5EF4-FFF2-40B4-BE49-F238E27FC236}">
                <a16:creationId xmlns:a16="http://schemas.microsoft.com/office/drawing/2014/main" id="{E546311B-DC74-DF1B-8EA1-468E47B50F4F}"/>
              </a:ext>
            </a:extLst>
          </p:cNvPr>
          <p:cNvGrpSpPr/>
          <p:nvPr/>
        </p:nvGrpSpPr>
        <p:grpSpPr>
          <a:xfrm>
            <a:off x="6656154" y="2673078"/>
            <a:ext cx="2782475" cy="942423"/>
            <a:chOff x="5883994" y="2012678"/>
            <a:chExt cx="2782475" cy="942423"/>
          </a:xfrm>
        </p:grpSpPr>
        <p:sp>
          <p:nvSpPr>
            <p:cNvPr id="9" name="Rechteck 8">
              <a:extLst>
                <a:ext uri="{FF2B5EF4-FFF2-40B4-BE49-F238E27FC236}">
                  <a16:creationId xmlns:a16="http://schemas.microsoft.com/office/drawing/2014/main" id="{E5A8EB4C-F047-3A98-7736-02962A4FED46}"/>
                </a:ext>
              </a:extLst>
            </p:cNvPr>
            <p:cNvSpPr/>
            <p:nvPr/>
          </p:nvSpPr>
          <p:spPr>
            <a:xfrm>
              <a:off x="5884014" y="2012678"/>
              <a:ext cx="2782455" cy="942423"/>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feld 9">
              <a:extLst>
                <a:ext uri="{FF2B5EF4-FFF2-40B4-BE49-F238E27FC236}">
                  <a16:creationId xmlns:a16="http://schemas.microsoft.com/office/drawing/2014/main" id="{CB20E0F9-BBC2-D15A-ED33-6E401E421B05}"/>
                </a:ext>
              </a:extLst>
            </p:cNvPr>
            <p:cNvSpPr txBox="1"/>
            <p:nvPr/>
          </p:nvSpPr>
          <p:spPr>
            <a:xfrm>
              <a:off x="5883994" y="2129946"/>
              <a:ext cx="2782475" cy="646331"/>
            </a:xfrm>
            <a:prstGeom prst="rect">
              <a:avLst/>
            </a:prstGeom>
            <a:noFill/>
          </p:spPr>
          <p:txBody>
            <a:bodyPr wrap="square" rtlCol="0">
              <a:spAutoFit/>
            </a:bodyPr>
            <a:lstStyle/>
            <a:p>
              <a:pPr algn="ctr"/>
              <a:r>
                <a:rPr lang="en-GB" sz="3600" b="1">
                  <a:latin typeface="Courier New" panose="02070309020205020404" pitchFamily="49" charset="0"/>
                  <a:cs typeface="Courier New" panose="02070309020205020404" pitchFamily="49" charset="0"/>
                </a:rPr>
                <a:t>Frontend</a:t>
              </a:r>
              <a:endParaRPr lang="en-GB" sz="2000" b="1">
                <a:latin typeface="Courier New" panose="02070309020205020404" pitchFamily="49" charset="0"/>
                <a:cs typeface="Courier New" panose="02070309020205020404" pitchFamily="49" charset="0"/>
              </a:endParaRPr>
            </a:p>
          </p:txBody>
        </p:sp>
      </p:grpSp>
      <p:grpSp>
        <p:nvGrpSpPr>
          <p:cNvPr id="15" name="Gruppieren 14">
            <a:extLst>
              <a:ext uri="{FF2B5EF4-FFF2-40B4-BE49-F238E27FC236}">
                <a16:creationId xmlns:a16="http://schemas.microsoft.com/office/drawing/2014/main" id="{80785FF0-A022-90A0-5995-2CEAC8F24DD7}"/>
              </a:ext>
            </a:extLst>
          </p:cNvPr>
          <p:cNvGrpSpPr/>
          <p:nvPr/>
        </p:nvGrpSpPr>
        <p:grpSpPr>
          <a:xfrm>
            <a:off x="6656153" y="3733703"/>
            <a:ext cx="2782475" cy="942423"/>
            <a:chOff x="4121250" y="3077746"/>
            <a:chExt cx="2782475" cy="942423"/>
          </a:xfrm>
        </p:grpSpPr>
        <p:sp>
          <p:nvSpPr>
            <p:cNvPr id="12" name="Rechteck 11">
              <a:extLst>
                <a:ext uri="{FF2B5EF4-FFF2-40B4-BE49-F238E27FC236}">
                  <a16:creationId xmlns:a16="http://schemas.microsoft.com/office/drawing/2014/main" id="{B6798BEB-A193-0A34-5018-127E4ECC1492}"/>
                </a:ext>
              </a:extLst>
            </p:cNvPr>
            <p:cNvSpPr/>
            <p:nvPr/>
          </p:nvSpPr>
          <p:spPr>
            <a:xfrm>
              <a:off x="4121270" y="3077746"/>
              <a:ext cx="2782455" cy="942423"/>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a:extLst>
                <a:ext uri="{FF2B5EF4-FFF2-40B4-BE49-F238E27FC236}">
                  <a16:creationId xmlns:a16="http://schemas.microsoft.com/office/drawing/2014/main" id="{63125B64-1298-5EEB-B76B-1FCFE2FD6B35}"/>
                </a:ext>
              </a:extLst>
            </p:cNvPr>
            <p:cNvSpPr txBox="1"/>
            <p:nvPr/>
          </p:nvSpPr>
          <p:spPr>
            <a:xfrm>
              <a:off x="4121250" y="3195014"/>
              <a:ext cx="2782475" cy="707886"/>
            </a:xfrm>
            <a:prstGeom prst="rect">
              <a:avLst/>
            </a:prstGeom>
            <a:noFill/>
          </p:spPr>
          <p:txBody>
            <a:bodyPr wrap="square" rtlCol="0">
              <a:spAutoFit/>
            </a:bodyPr>
            <a:lstStyle/>
            <a:p>
              <a:pPr algn="ctr"/>
              <a:r>
                <a:rPr lang="en-GB" sz="4000" b="1">
                  <a:latin typeface="Courier New" panose="02070309020205020404" pitchFamily="49" charset="0"/>
                  <a:cs typeface="Courier New" panose="02070309020205020404" pitchFamily="49" charset="0"/>
                </a:rPr>
                <a:t>Backend</a:t>
              </a:r>
              <a:endParaRPr lang="en-GB" sz="2000" b="1">
                <a:latin typeface="Courier New" panose="02070309020205020404" pitchFamily="49" charset="0"/>
                <a:cs typeface="Courier New" panose="02070309020205020404" pitchFamily="49" charset="0"/>
              </a:endParaRPr>
            </a:p>
          </p:txBody>
        </p:sp>
      </p:grpSp>
      <p:grpSp>
        <p:nvGrpSpPr>
          <p:cNvPr id="3" name="Gruppieren 2">
            <a:extLst>
              <a:ext uri="{FF2B5EF4-FFF2-40B4-BE49-F238E27FC236}">
                <a16:creationId xmlns:a16="http://schemas.microsoft.com/office/drawing/2014/main" id="{9499DEA1-99CC-D752-43C5-12ED0CCB7944}"/>
              </a:ext>
            </a:extLst>
          </p:cNvPr>
          <p:cNvGrpSpPr/>
          <p:nvPr/>
        </p:nvGrpSpPr>
        <p:grpSpPr>
          <a:xfrm>
            <a:off x="3130665" y="3733703"/>
            <a:ext cx="2782475" cy="942423"/>
            <a:chOff x="4121250" y="3077746"/>
            <a:chExt cx="2782475" cy="942423"/>
          </a:xfrm>
        </p:grpSpPr>
        <p:sp>
          <p:nvSpPr>
            <p:cNvPr id="6" name="Rechteck 5">
              <a:extLst>
                <a:ext uri="{FF2B5EF4-FFF2-40B4-BE49-F238E27FC236}">
                  <a16:creationId xmlns:a16="http://schemas.microsoft.com/office/drawing/2014/main" id="{58D8F29D-C2EF-CE71-090C-F1CCCEEF3724}"/>
                </a:ext>
              </a:extLst>
            </p:cNvPr>
            <p:cNvSpPr/>
            <p:nvPr/>
          </p:nvSpPr>
          <p:spPr>
            <a:xfrm>
              <a:off x="4121270" y="3077746"/>
              <a:ext cx="2782455" cy="942423"/>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feld 7">
              <a:extLst>
                <a:ext uri="{FF2B5EF4-FFF2-40B4-BE49-F238E27FC236}">
                  <a16:creationId xmlns:a16="http://schemas.microsoft.com/office/drawing/2014/main" id="{806540A9-5B61-E2D0-1190-702CC52A9410}"/>
                </a:ext>
              </a:extLst>
            </p:cNvPr>
            <p:cNvSpPr txBox="1"/>
            <p:nvPr/>
          </p:nvSpPr>
          <p:spPr>
            <a:xfrm>
              <a:off x="4121250" y="3195014"/>
              <a:ext cx="2782475" cy="707886"/>
            </a:xfrm>
            <a:prstGeom prst="rect">
              <a:avLst/>
            </a:prstGeom>
            <a:noFill/>
          </p:spPr>
          <p:txBody>
            <a:bodyPr wrap="square" rtlCol="0">
              <a:spAutoFit/>
            </a:bodyPr>
            <a:lstStyle/>
            <a:p>
              <a:pPr algn="ctr"/>
              <a:r>
                <a:rPr lang="en-GB" sz="2000" b="1">
                  <a:latin typeface="Courier New" panose="02070309020205020404" pitchFamily="49" charset="0"/>
                  <a:cs typeface="Courier New" panose="02070309020205020404" pitchFamily="49" charset="0"/>
                </a:rPr>
                <a:t>Projekt-</a:t>
              </a:r>
              <a:br>
                <a:rPr lang="en-GB" sz="2000" b="1">
                  <a:latin typeface="Courier New" panose="02070309020205020404" pitchFamily="49" charset="0"/>
                  <a:cs typeface="Courier New" panose="02070309020205020404" pitchFamily="49" charset="0"/>
                </a:rPr>
              </a:br>
              <a:r>
                <a:rPr lang="en-GB" sz="2000" b="1">
                  <a:latin typeface="Courier New" panose="02070309020205020404" pitchFamily="49" charset="0"/>
                  <a:cs typeface="Courier New" panose="02070309020205020404" pitchFamily="49" charset="0"/>
                </a:rPr>
                <a:t>management</a:t>
              </a:r>
            </a:p>
          </p:txBody>
        </p:sp>
      </p:grpSp>
    </p:spTree>
    <p:extLst>
      <p:ext uri="{BB962C8B-B14F-4D97-AF65-F5344CB8AC3E}">
        <p14:creationId xmlns:p14="http://schemas.microsoft.com/office/powerpoint/2010/main" val="1581198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Klebezettel, gelb, Screenshot, Schrift enthält.&#10;&#10;Automatisch generierte Beschreibung">
            <a:extLst>
              <a:ext uri="{FF2B5EF4-FFF2-40B4-BE49-F238E27FC236}">
                <a16:creationId xmlns:a16="http://schemas.microsoft.com/office/drawing/2014/main" id="{8517F7D6-0333-98A8-3EA1-E841A695AC35}"/>
              </a:ext>
            </a:extLst>
          </p:cNvPr>
          <p:cNvPicPr>
            <a:picLocks noGrp="1" noChangeAspect="1"/>
          </p:cNvPicPr>
          <p:nvPr>
            <p:ph idx="4294967295"/>
          </p:nvPr>
        </p:nvPicPr>
        <p:blipFill rotWithShape="1">
          <a:blip r:embed="rId2">
            <a:alphaModFix amt="50000"/>
            <a:extLst>
              <a:ext uri="{28A0092B-C50C-407E-A947-70E740481C1C}">
                <a14:useLocalDpi xmlns:a14="http://schemas.microsoft.com/office/drawing/2010/main" val="0"/>
              </a:ext>
            </a:extLst>
          </a:blip>
          <a:srcRect t="3972" b="11758"/>
          <a:stretch/>
        </p:blipFill>
        <p:spPr>
          <a:xfrm>
            <a:off x="0" y="1"/>
            <a:ext cx="12191980" cy="6857999"/>
          </a:xfrm>
          <a:prstGeom prst="rect">
            <a:avLst/>
          </a:prstGeom>
        </p:spPr>
      </p:pic>
      <p:sp>
        <p:nvSpPr>
          <p:cNvPr id="2" name="Titel 1">
            <a:extLst>
              <a:ext uri="{FF2B5EF4-FFF2-40B4-BE49-F238E27FC236}">
                <a16:creationId xmlns:a16="http://schemas.microsoft.com/office/drawing/2014/main" id="{A803D93A-8FC3-FFDD-DBFB-E6CD0E9D1AB9}"/>
              </a:ext>
            </a:extLst>
          </p:cNvPr>
          <p:cNvSpPr>
            <a:spLocks noGrp="1"/>
          </p:cNvSpPr>
          <p:nvPr>
            <p:ph type="ctrTitle"/>
          </p:nvPr>
        </p:nvSpPr>
        <p:spPr>
          <a:xfrm>
            <a:off x="0" y="-1"/>
            <a:ext cx="5683170" cy="1333419"/>
          </a:xfrm>
        </p:spPr>
        <p:txBody>
          <a:bodyPr anchor="ctr">
            <a:normAutofit fontScale="90000"/>
          </a:bodyPr>
          <a:lstStyle/>
          <a:p>
            <a:r>
              <a:rPr lang="en-GB">
                <a:solidFill>
                  <a:srgbClr val="FFFFFF"/>
                </a:solidFill>
                <a:latin typeface="Courier New" panose="02070309020205020404" pitchFamily="49" charset="0"/>
                <a:cs typeface="Courier New" panose="02070309020205020404" pitchFamily="49" charset="0"/>
              </a:rPr>
              <a:t>Projekt-Fazit</a:t>
            </a:r>
          </a:p>
        </p:txBody>
      </p:sp>
      <p:sp>
        <p:nvSpPr>
          <p:cNvPr id="7" name="Rechteck 6">
            <a:extLst>
              <a:ext uri="{FF2B5EF4-FFF2-40B4-BE49-F238E27FC236}">
                <a16:creationId xmlns:a16="http://schemas.microsoft.com/office/drawing/2014/main" id="{70377C7F-1057-591F-E49D-C3D54B8F6F63}"/>
              </a:ext>
            </a:extLst>
          </p:cNvPr>
          <p:cNvSpPr/>
          <p:nvPr/>
        </p:nvSpPr>
        <p:spPr>
          <a:xfrm>
            <a:off x="1149485" y="1333417"/>
            <a:ext cx="9893030" cy="4844374"/>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fik 8" descr="Daumen runter mit einfarbiger Füllung">
            <a:extLst>
              <a:ext uri="{FF2B5EF4-FFF2-40B4-BE49-F238E27FC236}">
                <a16:creationId xmlns:a16="http://schemas.microsoft.com/office/drawing/2014/main" id="{B7F9F178-F495-FF2F-01FA-929D75FD6D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48493" y="1594558"/>
            <a:ext cx="914400" cy="914400"/>
          </a:xfrm>
          <a:prstGeom prst="rect">
            <a:avLst/>
          </a:prstGeom>
        </p:spPr>
      </p:pic>
      <p:pic>
        <p:nvPicPr>
          <p:cNvPr id="12" name="Grafik 11" descr="Abzeichen Tick1 mit einfarbiger Füllung">
            <a:extLst>
              <a:ext uri="{FF2B5EF4-FFF2-40B4-BE49-F238E27FC236}">
                <a16:creationId xmlns:a16="http://schemas.microsoft.com/office/drawing/2014/main" id="{7E7E22BC-FEDB-0EFD-BB57-526A1D6596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29108" y="1577286"/>
            <a:ext cx="914400" cy="914400"/>
          </a:xfrm>
          <a:prstGeom prst="rect">
            <a:avLst/>
          </a:prstGeom>
        </p:spPr>
      </p:pic>
      <p:sp>
        <p:nvSpPr>
          <p:cNvPr id="13" name="Textfeld 12">
            <a:extLst>
              <a:ext uri="{FF2B5EF4-FFF2-40B4-BE49-F238E27FC236}">
                <a16:creationId xmlns:a16="http://schemas.microsoft.com/office/drawing/2014/main" id="{F0B86396-8494-8C13-5AC9-114D93283100}"/>
              </a:ext>
            </a:extLst>
          </p:cNvPr>
          <p:cNvSpPr txBox="1"/>
          <p:nvPr/>
        </p:nvSpPr>
        <p:spPr>
          <a:xfrm>
            <a:off x="1429966" y="2666834"/>
            <a:ext cx="4348480" cy="3170099"/>
          </a:xfrm>
          <a:prstGeom prst="rect">
            <a:avLst/>
          </a:prstGeom>
          <a:noFill/>
        </p:spPr>
        <p:txBody>
          <a:bodyPr wrap="square" rtlCol="0">
            <a:spAutoFit/>
          </a:bodyPr>
          <a:lstStyle/>
          <a:p>
            <a:pPr marL="285750" indent="-285750">
              <a:buFont typeface="Arial" panose="020B0604020202020204" pitchFamily="34" charset="0"/>
              <a:buChar char="•"/>
            </a:pPr>
            <a:r>
              <a:rPr lang="en-GB" sz="2000"/>
              <a:t>Die Website funktioniert</a:t>
            </a:r>
          </a:p>
          <a:p>
            <a:pPr marL="285750" indent="-285750">
              <a:buFont typeface="Arial" panose="020B0604020202020204" pitchFamily="34" charset="0"/>
              <a:buChar char="•"/>
            </a:pPr>
            <a:r>
              <a:rPr lang="en-GB" sz="2000"/>
              <a:t>Registrieren und An-/Abmelden klappt</a:t>
            </a:r>
          </a:p>
          <a:p>
            <a:pPr marL="285750" indent="-285750">
              <a:buFont typeface="Arial" panose="020B0604020202020204" pitchFamily="34" charset="0"/>
              <a:buChar char="•"/>
            </a:pPr>
            <a:r>
              <a:rPr lang="en-GB" sz="2000"/>
              <a:t>Zusatzfunktionen wie:</a:t>
            </a:r>
          </a:p>
          <a:p>
            <a:pPr marL="742950" lvl="1" indent="-285750">
              <a:buFont typeface="Arial" panose="020B0604020202020204" pitchFamily="34" charset="0"/>
              <a:buChar char="•"/>
            </a:pPr>
            <a:r>
              <a:rPr lang="en-GB" sz="2000"/>
              <a:t>FAQ-Seite</a:t>
            </a:r>
          </a:p>
          <a:p>
            <a:pPr marL="742950" lvl="1" indent="-285750">
              <a:buFont typeface="Arial" panose="020B0604020202020204" pitchFamily="34" charset="0"/>
              <a:buChar char="•"/>
            </a:pPr>
            <a:r>
              <a:rPr lang="en-GB" sz="2000"/>
              <a:t>Wahlomateinbindung</a:t>
            </a:r>
          </a:p>
          <a:p>
            <a:pPr marL="285750" indent="-285750">
              <a:buFont typeface="Arial" panose="020B0604020202020204" pitchFamily="34" charset="0"/>
              <a:buChar char="•"/>
            </a:pPr>
            <a:r>
              <a:rPr lang="en-GB" sz="2000"/>
              <a:t>Datenbank ist sicher</a:t>
            </a:r>
          </a:p>
          <a:p>
            <a:pPr marL="285750" indent="-285750">
              <a:buFont typeface="Arial" panose="020B0604020202020204" pitchFamily="34" charset="0"/>
              <a:buChar char="•"/>
            </a:pPr>
            <a:r>
              <a:rPr lang="en-GB" sz="2000"/>
              <a:t>Verschlüsselungen</a:t>
            </a:r>
          </a:p>
          <a:p>
            <a:pPr marL="285750" indent="-285750">
              <a:buFont typeface="Arial" panose="020B0604020202020204" pitchFamily="34" charset="0"/>
              <a:buChar char="•"/>
            </a:pPr>
            <a:r>
              <a:rPr lang="en-GB" sz="2000"/>
              <a:t>Verschiedene Wahlsysteme umgesetzt</a:t>
            </a:r>
          </a:p>
        </p:txBody>
      </p:sp>
      <p:sp>
        <p:nvSpPr>
          <p:cNvPr id="14" name="Textfeld 13">
            <a:extLst>
              <a:ext uri="{FF2B5EF4-FFF2-40B4-BE49-F238E27FC236}">
                <a16:creationId xmlns:a16="http://schemas.microsoft.com/office/drawing/2014/main" id="{7A7DED59-0763-3B4C-EAFE-EAE150DB5BD6}"/>
              </a:ext>
            </a:extLst>
          </p:cNvPr>
          <p:cNvSpPr txBox="1"/>
          <p:nvPr/>
        </p:nvSpPr>
        <p:spPr>
          <a:xfrm>
            <a:off x="6413556" y="2666834"/>
            <a:ext cx="4348478" cy="1015663"/>
          </a:xfrm>
          <a:prstGeom prst="rect">
            <a:avLst/>
          </a:prstGeom>
          <a:noFill/>
        </p:spPr>
        <p:txBody>
          <a:bodyPr wrap="square" rtlCol="0">
            <a:spAutoFit/>
          </a:bodyPr>
          <a:lstStyle/>
          <a:p>
            <a:pPr marL="285750" indent="-285750">
              <a:buFont typeface="Arial" panose="020B0604020202020204" pitchFamily="34" charset="0"/>
              <a:buChar char="•"/>
            </a:pPr>
            <a:r>
              <a:rPr lang="en-GB" sz="2000"/>
              <a:t>Teilweise nicht abgesichert (Hackable)</a:t>
            </a:r>
          </a:p>
          <a:p>
            <a:pPr marL="285750" indent="-285750">
              <a:buFont typeface="Arial" panose="020B0604020202020204" pitchFamily="34" charset="0"/>
              <a:buChar char="•"/>
            </a:pPr>
            <a:r>
              <a:rPr lang="en-GB" sz="2000"/>
              <a:t>Keine Zeit mehr für Spielereien</a:t>
            </a:r>
          </a:p>
        </p:txBody>
      </p:sp>
      <p:cxnSp>
        <p:nvCxnSpPr>
          <p:cNvPr id="16" name="Gerader Verbinder 15">
            <a:extLst>
              <a:ext uri="{FF2B5EF4-FFF2-40B4-BE49-F238E27FC236}">
                <a16:creationId xmlns:a16="http://schemas.microsoft.com/office/drawing/2014/main" id="{08D0F0B9-6198-DB81-585C-D3F65C4E336A}"/>
              </a:ext>
            </a:extLst>
          </p:cNvPr>
          <p:cNvCxnSpPr>
            <a:cxnSpLocks/>
          </p:cNvCxnSpPr>
          <p:nvPr/>
        </p:nvCxnSpPr>
        <p:spPr>
          <a:xfrm>
            <a:off x="6096000" y="2034486"/>
            <a:ext cx="0" cy="350055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1325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250"/>
                                        <p:tgtEl>
                                          <p:spTgt spid="13">
                                            <p:txEl>
                                              <p:pRg st="3" end="3"/>
                                            </p:txEl>
                                          </p:spTgt>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Effect transition="in" filter="fade">
                                      <p:cBhvr>
                                        <p:cTn id="31" dur="250"/>
                                        <p:tgtEl>
                                          <p:spTgt spid="13">
                                            <p:txEl>
                                              <p:pRg st="4" end="4"/>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3">
                                            <p:txEl>
                                              <p:pRg st="5" end="5"/>
                                            </p:txEl>
                                          </p:spTgt>
                                        </p:tgtEl>
                                        <p:attrNameLst>
                                          <p:attrName>style.visibility</p:attrName>
                                        </p:attrNameLst>
                                      </p:cBhvr>
                                      <p:to>
                                        <p:strVal val="visible"/>
                                      </p:to>
                                    </p:set>
                                    <p:animEffect transition="in" filter="fade">
                                      <p:cBhvr>
                                        <p:cTn id="35" dur="250"/>
                                        <p:tgtEl>
                                          <p:spTgt spid="13">
                                            <p:txEl>
                                              <p:pRg st="5" end="5"/>
                                            </p:txEl>
                                          </p:spTgt>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13">
                                            <p:txEl>
                                              <p:pRg st="6" end="6"/>
                                            </p:txEl>
                                          </p:spTgt>
                                        </p:tgtEl>
                                        <p:attrNameLst>
                                          <p:attrName>style.visibility</p:attrName>
                                        </p:attrNameLst>
                                      </p:cBhvr>
                                      <p:to>
                                        <p:strVal val="visible"/>
                                      </p:to>
                                    </p:set>
                                    <p:animEffect transition="in" filter="fade">
                                      <p:cBhvr>
                                        <p:cTn id="39" dur="250"/>
                                        <p:tgtEl>
                                          <p:spTgt spid="13">
                                            <p:txEl>
                                              <p:pRg st="6" end="6"/>
                                            </p:txEl>
                                          </p:spTgt>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animEffect transition="in" filter="fade">
                                      <p:cBhvr>
                                        <p:cTn id="43" dur="250"/>
                                        <p:tgtEl>
                                          <p:spTgt spid="1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25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250"/>
                                        <p:tgtEl>
                                          <p:spTgt spid="14">
                                            <p:txEl>
                                              <p:pRg st="0" end="0"/>
                                            </p:txEl>
                                          </p:spTgt>
                                        </p:tgtEl>
                                      </p:cBhvr>
                                    </p:animEffect>
                                  </p:childTnLst>
                                </p:cTn>
                              </p:par>
                            </p:childTnLst>
                          </p:cTn>
                        </p:par>
                        <p:par>
                          <p:cTn id="56" fill="hold">
                            <p:stCondLst>
                              <p:cond delay="750"/>
                            </p:stCondLst>
                            <p:childTnLst>
                              <p:par>
                                <p:cTn id="57" presetID="10" presetClass="entr" presetSubtype="0" fill="hold" nodeType="after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animEffect transition="in" filter="fade">
                                      <p:cBhvr>
                                        <p:cTn id="59" dur="25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fik 7" descr="Ein Bild, das Person, Kleidung, Menschliches Gesicht, Menschen enthält.&#10;&#10;Automatisch generierte Beschreibung">
            <a:extLst>
              <a:ext uri="{FF2B5EF4-FFF2-40B4-BE49-F238E27FC236}">
                <a16:creationId xmlns:a16="http://schemas.microsoft.com/office/drawing/2014/main" id="{751AA1C0-C3C2-11A5-9640-293F0F426AB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1430" r="11682" b="1"/>
          <a:stretch/>
        </p:blipFill>
        <p:spPr>
          <a:xfrm>
            <a:off x="20" y="1"/>
            <a:ext cx="12191980" cy="6857999"/>
          </a:xfrm>
          <a:prstGeom prst="rect">
            <a:avLst/>
          </a:prstGeom>
        </p:spPr>
      </p:pic>
      <p:sp>
        <p:nvSpPr>
          <p:cNvPr id="2" name="Titel 1">
            <a:extLst>
              <a:ext uri="{FF2B5EF4-FFF2-40B4-BE49-F238E27FC236}">
                <a16:creationId xmlns:a16="http://schemas.microsoft.com/office/drawing/2014/main" id="{A38F5720-D821-46C9-5BB4-E013E1D8144B}"/>
              </a:ext>
            </a:extLst>
          </p:cNvPr>
          <p:cNvSpPr>
            <a:spLocks noGrp="1"/>
          </p:cNvSpPr>
          <p:nvPr>
            <p:ph type="ctrTitle"/>
          </p:nvPr>
        </p:nvSpPr>
        <p:spPr>
          <a:xfrm>
            <a:off x="1524000" y="707112"/>
            <a:ext cx="9144000" cy="1155855"/>
          </a:xfrm>
        </p:spPr>
        <p:txBody>
          <a:bodyPr anchor="ctr">
            <a:normAutofit/>
          </a:bodyPr>
          <a:lstStyle/>
          <a:p>
            <a:r>
              <a:rPr lang="en-GB">
                <a:solidFill>
                  <a:srgbClr val="FFFFFF"/>
                </a:solidFill>
                <a:latin typeface="Courier New" panose="02070309020205020404" pitchFamily="49" charset="0"/>
                <a:cs typeface="Courier New" panose="02070309020205020404" pitchFamily="49" charset="0"/>
              </a:rPr>
              <a:t>Unser Team</a:t>
            </a:r>
          </a:p>
        </p:txBody>
      </p:sp>
      <p:sp>
        <p:nvSpPr>
          <p:cNvPr id="3" name="Rechteck 2">
            <a:extLst>
              <a:ext uri="{FF2B5EF4-FFF2-40B4-BE49-F238E27FC236}">
                <a16:creationId xmlns:a16="http://schemas.microsoft.com/office/drawing/2014/main" id="{638FDBD8-08F5-6541-AA60-CE0718CCDA16}"/>
              </a:ext>
            </a:extLst>
          </p:cNvPr>
          <p:cNvSpPr/>
          <p:nvPr/>
        </p:nvSpPr>
        <p:spPr>
          <a:xfrm>
            <a:off x="2329070" y="1862968"/>
            <a:ext cx="7533861" cy="4011058"/>
          </a:xfrm>
          <a:prstGeom prst="rect">
            <a:avLst/>
          </a:prstGeom>
          <a:solidFill>
            <a:schemeClr val="tx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000" b="1">
                <a:solidFill>
                  <a:schemeClr val="bg1"/>
                </a:solidFill>
                <a:latin typeface="Courier New" panose="02070309020205020404" pitchFamily="49" charset="0"/>
                <a:cs typeface="Courier New" panose="02070309020205020404" pitchFamily="49" charset="0"/>
              </a:rPr>
              <a:t>Frontend			</a:t>
            </a:r>
            <a:r>
              <a:rPr lang="en-GB">
                <a:solidFill>
                  <a:schemeClr val="bg1"/>
                </a:solidFill>
                <a:latin typeface="Courier New" panose="02070309020205020404" pitchFamily="49" charset="0"/>
                <a:cs typeface="Courier New" panose="02070309020205020404" pitchFamily="49" charset="0"/>
              </a:rPr>
              <a:t>Daniel Monserrat Gonzalez</a:t>
            </a:r>
          </a:p>
          <a:p>
            <a:r>
              <a:rPr lang="en-GB">
                <a:solidFill>
                  <a:schemeClr val="bg1"/>
                </a:solidFill>
                <a:latin typeface="Courier New" panose="02070309020205020404" pitchFamily="49" charset="0"/>
                <a:cs typeface="Courier New" panose="02070309020205020404" pitchFamily="49" charset="0"/>
              </a:rPr>
              <a:t>				Jennifer Burek</a:t>
            </a:r>
          </a:p>
          <a:p>
            <a:r>
              <a:rPr lang="en-GB">
                <a:solidFill>
                  <a:schemeClr val="bg1"/>
                </a:solidFill>
                <a:latin typeface="Courier New" panose="02070309020205020404" pitchFamily="49" charset="0"/>
                <a:cs typeface="Courier New" panose="02070309020205020404" pitchFamily="49" charset="0"/>
              </a:rPr>
              <a:t>				Alexander Witt</a:t>
            </a:r>
          </a:p>
          <a:p>
            <a:endParaRPr lang="en-GB">
              <a:solidFill>
                <a:schemeClr val="bg1"/>
              </a:solidFill>
              <a:latin typeface="Courier New" panose="02070309020205020404" pitchFamily="49" charset="0"/>
              <a:cs typeface="Courier New" panose="02070309020205020404" pitchFamily="49" charset="0"/>
            </a:endParaRPr>
          </a:p>
          <a:p>
            <a:endParaRPr lang="en-GB">
              <a:solidFill>
                <a:schemeClr val="bg1"/>
              </a:solidFill>
              <a:latin typeface="Courier New" panose="02070309020205020404" pitchFamily="49" charset="0"/>
              <a:cs typeface="Courier New" panose="02070309020205020404" pitchFamily="49" charset="0"/>
            </a:endParaRPr>
          </a:p>
          <a:p>
            <a:r>
              <a:rPr kumimoji="0" lang="en-GB" sz="2000" b="1" i="0" u="none" strike="noStrike" kern="1200" cap="none" spc="0" normalizeH="0" baseline="0" noProof="0">
                <a:ln>
                  <a:noFill/>
                </a:ln>
                <a:solidFill>
                  <a:schemeClr val="bg1"/>
                </a:solidFill>
                <a:effectLst/>
                <a:uLnTx/>
                <a:uFillTx/>
                <a:latin typeface="Courier New" panose="02070309020205020404" pitchFamily="49" charset="0"/>
                <a:cs typeface="Courier New" panose="02070309020205020404" pitchFamily="49" charset="0"/>
              </a:rPr>
              <a:t>Datenbank			</a:t>
            </a:r>
            <a:r>
              <a:rPr lang="en-GB">
                <a:solidFill>
                  <a:schemeClr val="bg1"/>
                </a:solidFill>
                <a:latin typeface="Courier New" panose="02070309020205020404" pitchFamily="49" charset="0"/>
                <a:cs typeface="Courier New" panose="02070309020205020404" pitchFamily="49" charset="0"/>
              </a:rPr>
              <a:t>Corvin Pape</a:t>
            </a:r>
          </a:p>
          <a:p>
            <a:endParaRPr lang="en-GB">
              <a:solidFill>
                <a:schemeClr val="bg1"/>
              </a:solidFill>
              <a:latin typeface="Courier New" panose="02070309020205020404" pitchFamily="49" charset="0"/>
              <a:cs typeface="Courier New" panose="02070309020205020404" pitchFamily="49" charset="0"/>
            </a:endParaRPr>
          </a:p>
          <a:p>
            <a:endParaRPr lang="en-GB">
              <a:solidFill>
                <a:schemeClr val="bg1"/>
              </a:solidFill>
              <a:latin typeface="Courier New" panose="02070309020205020404" pitchFamily="49" charset="0"/>
              <a:cs typeface="Courier New" panose="02070309020205020404" pitchFamily="49" charset="0"/>
            </a:endParaRPr>
          </a:p>
          <a:p>
            <a:r>
              <a:rPr kumimoji="0" lang="en-GB" sz="2000" b="1" i="0" u="none" strike="noStrike" kern="1200" cap="none" spc="0" normalizeH="0" baseline="0" noProof="0">
                <a:ln>
                  <a:noFill/>
                </a:ln>
                <a:solidFill>
                  <a:schemeClr val="bg1"/>
                </a:solidFill>
                <a:effectLst/>
                <a:uLnTx/>
                <a:uFillTx/>
                <a:latin typeface="Courier New" panose="02070309020205020404" pitchFamily="49" charset="0"/>
                <a:cs typeface="Courier New" panose="02070309020205020404" pitchFamily="49" charset="0"/>
              </a:rPr>
              <a:t>Projektmanagement		</a:t>
            </a:r>
            <a:r>
              <a:rPr lang="en-GB">
                <a:solidFill>
                  <a:schemeClr val="bg1"/>
                </a:solidFill>
                <a:latin typeface="Courier New" panose="02070309020205020404" pitchFamily="49" charset="0"/>
                <a:cs typeface="Courier New" panose="02070309020205020404" pitchFamily="49" charset="0"/>
              </a:rPr>
              <a:t>Leon Rensch</a:t>
            </a:r>
          </a:p>
          <a:p>
            <a:endParaRPr lang="en-GB">
              <a:solidFill>
                <a:schemeClr val="bg1"/>
              </a:solidFill>
              <a:latin typeface="Courier New" panose="02070309020205020404" pitchFamily="49" charset="0"/>
              <a:cs typeface="Courier New" panose="02070309020205020404" pitchFamily="49" charset="0"/>
            </a:endParaRPr>
          </a:p>
          <a:p>
            <a:endParaRPr lang="en-GB">
              <a:solidFill>
                <a:schemeClr val="bg1"/>
              </a:solidFill>
              <a:latin typeface="Courier New" panose="02070309020205020404" pitchFamily="49" charset="0"/>
              <a:cs typeface="Courier New" panose="02070309020205020404" pitchFamily="49" charset="0"/>
            </a:endParaRPr>
          </a:p>
          <a:p>
            <a:r>
              <a:rPr kumimoji="0" lang="en-GB" sz="2000" b="1" i="0" u="none" strike="noStrike" kern="1200" cap="none" spc="0" normalizeH="0" baseline="0" noProof="0">
                <a:ln>
                  <a:noFill/>
                </a:ln>
                <a:solidFill>
                  <a:schemeClr val="bg1"/>
                </a:solidFill>
                <a:effectLst/>
                <a:uLnTx/>
                <a:uFillTx/>
                <a:latin typeface="Courier New" panose="02070309020205020404" pitchFamily="49" charset="0"/>
                <a:cs typeface="Courier New" panose="02070309020205020404" pitchFamily="49" charset="0"/>
              </a:rPr>
              <a:t>Backend			</a:t>
            </a:r>
            <a:r>
              <a:rPr lang="en-GB">
                <a:solidFill>
                  <a:schemeClr val="bg1"/>
                </a:solidFill>
                <a:latin typeface="Courier New" panose="02070309020205020404" pitchFamily="49" charset="0"/>
                <a:cs typeface="Courier New" panose="02070309020205020404" pitchFamily="49" charset="0"/>
              </a:rPr>
              <a:t>Karlo Ivanovic</a:t>
            </a:r>
          </a:p>
          <a:p>
            <a:r>
              <a:rPr lang="en-GB">
                <a:solidFill>
                  <a:schemeClr val="bg1"/>
                </a:solidFill>
                <a:latin typeface="Courier New" panose="02070309020205020404" pitchFamily="49" charset="0"/>
                <a:cs typeface="Courier New" panose="02070309020205020404" pitchFamily="49" charset="0"/>
              </a:rPr>
              <a:t>				Adrian Bohnert</a:t>
            </a:r>
          </a:p>
          <a:p>
            <a:endParaRPr lang="en-GB">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59330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Computer, computer, Computerkomponenten, Elektronisches Gerät enthält.">
            <a:extLst>
              <a:ext uri="{FF2B5EF4-FFF2-40B4-BE49-F238E27FC236}">
                <a16:creationId xmlns:a16="http://schemas.microsoft.com/office/drawing/2014/main" id="{AB45F61C-3F0B-5956-8591-2448C047B694}"/>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2" name="Titel 1">
            <a:extLst>
              <a:ext uri="{FF2B5EF4-FFF2-40B4-BE49-F238E27FC236}">
                <a16:creationId xmlns:a16="http://schemas.microsoft.com/office/drawing/2014/main" id="{383A0650-108C-09DA-2644-67C206837FA7}"/>
              </a:ext>
            </a:extLst>
          </p:cNvPr>
          <p:cNvSpPr>
            <a:spLocks noGrp="1"/>
          </p:cNvSpPr>
          <p:nvPr>
            <p:ph type="title"/>
          </p:nvPr>
        </p:nvSpPr>
        <p:spPr>
          <a:xfrm>
            <a:off x="838200" y="365125"/>
            <a:ext cx="10515600" cy="1325563"/>
          </a:xfrm>
        </p:spPr>
        <p:txBody>
          <a:bodyPr>
            <a:normAutofit/>
          </a:bodyPr>
          <a:lstStyle/>
          <a:p>
            <a:r>
              <a:rPr lang="en-GB">
                <a:solidFill>
                  <a:srgbClr val="FFFFFF"/>
                </a:solidFill>
                <a:latin typeface="Courier New" panose="02070309020205020404" pitchFamily="49" charset="0"/>
                <a:cs typeface="Courier New" panose="02070309020205020404" pitchFamily="49" charset="0"/>
              </a:rPr>
              <a:t>Quellen</a:t>
            </a:r>
          </a:p>
        </p:txBody>
      </p:sp>
      <p:sp>
        <p:nvSpPr>
          <p:cNvPr id="3" name="Inhaltsplatzhalter 2">
            <a:extLst>
              <a:ext uri="{FF2B5EF4-FFF2-40B4-BE49-F238E27FC236}">
                <a16:creationId xmlns:a16="http://schemas.microsoft.com/office/drawing/2014/main" id="{BDB5DDA6-BB13-C7C5-4D33-EAD17DCC2CED}"/>
              </a:ext>
            </a:extLst>
          </p:cNvPr>
          <p:cNvSpPr>
            <a:spLocks noGrp="1"/>
          </p:cNvSpPr>
          <p:nvPr>
            <p:ph idx="1"/>
          </p:nvPr>
        </p:nvSpPr>
        <p:spPr>
          <a:xfrm>
            <a:off x="838200" y="1825625"/>
            <a:ext cx="10515600" cy="4351338"/>
          </a:xfrm>
        </p:spPr>
        <p:txBody>
          <a:bodyPr>
            <a:normAutofit fontScale="92500" lnSpcReduction="10000"/>
          </a:bodyPr>
          <a:lstStyle/>
          <a:p>
            <a:r>
              <a:rPr lang="de-DE" b="0" i="0">
                <a:effectLst/>
                <a:latin typeface="+mj-lt"/>
                <a:hlinkClick r:id="rId3">
                  <a:extLst>
                    <a:ext uri="{A12FA001-AC4F-418D-AE19-62706E023703}">
                      <ahyp:hlinkClr xmlns:ahyp="http://schemas.microsoft.com/office/drawing/2018/hyperlinkcolor" val="tx"/>
                    </a:ext>
                  </a:extLst>
                </a:hlinkClick>
              </a:rPr>
              <a:t>https://www.pexels.com/de-de/foto/person-hand-tropfen-guss-7103191/</a:t>
            </a:r>
            <a:endParaRPr lang="de-DE" b="0" i="0">
              <a:effectLst/>
              <a:latin typeface="+mj-lt"/>
            </a:endParaRPr>
          </a:p>
          <a:p>
            <a:r>
              <a:rPr lang="de-DE" b="0" i="0">
                <a:effectLst/>
                <a:latin typeface="+mj-lt"/>
                <a:hlinkClick r:id="rId4">
                  <a:extLst>
                    <a:ext uri="{A12FA001-AC4F-418D-AE19-62706E023703}">
                      <ahyp:hlinkClr xmlns:ahyp="http://schemas.microsoft.com/office/drawing/2018/hyperlinkcolor" val="tx"/>
                    </a:ext>
                  </a:extLst>
                </a:hlinkClick>
              </a:rPr>
              <a:t>https://www.pexels.com/de-de/foto/apple-macbook-218863/</a:t>
            </a:r>
            <a:endParaRPr lang="de-DE" b="0" i="0">
              <a:effectLst/>
              <a:latin typeface="+mj-lt"/>
            </a:endParaRPr>
          </a:p>
          <a:p>
            <a:r>
              <a:rPr lang="de-DE" b="0" i="0">
                <a:effectLst/>
                <a:latin typeface="+mj-lt"/>
                <a:hlinkClick r:id="rId5">
                  <a:extLst>
                    <a:ext uri="{A12FA001-AC4F-418D-AE19-62706E023703}">
                      <ahyp:hlinkClr xmlns:ahyp="http://schemas.microsoft.com/office/drawing/2018/hyperlinkcolor" val="tx"/>
                    </a:ext>
                  </a:extLst>
                </a:hlinkClick>
              </a:rPr>
              <a:t>https://www.pexels.com/de-de/foto/foto-von-leuten-die-einander-die-hande-halten-3184424/</a:t>
            </a:r>
            <a:endParaRPr lang="de-DE" b="0" i="0">
              <a:effectLst/>
              <a:latin typeface="+mj-lt"/>
            </a:endParaRPr>
          </a:p>
          <a:p>
            <a:r>
              <a:rPr lang="de-DE" b="0" i="0">
                <a:effectLst/>
                <a:latin typeface="+mj-lt"/>
                <a:hlinkClick r:id="rId6">
                  <a:extLst>
                    <a:ext uri="{A12FA001-AC4F-418D-AE19-62706E023703}">
                      <ahyp:hlinkClr xmlns:ahyp="http://schemas.microsoft.com/office/drawing/2018/hyperlinkcolor" val="tx"/>
                    </a:ext>
                  </a:extLst>
                </a:hlinkClick>
              </a:rPr>
              <a:t>https://www.pexels.com/de-de/foto/blauer-stift-neben-schwarzem-smartphone-auf-weissem-papier-196646/</a:t>
            </a:r>
            <a:endParaRPr lang="de-DE" b="0" i="0">
              <a:effectLst/>
              <a:latin typeface="+mj-lt"/>
            </a:endParaRPr>
          </a:p>
          <a:p>
            <a:r>
              <a:rPr lang="de-DE" b="0" i="0">
                <a:effectLst/>
                <a:latin typeface="+mj-lt"/>
                <a:hlinkClick r:id="rId7">
                  <a:extLst>
                    <a:ext uri="{A12FA001-AC4F-418D-AE19-62706E023703}">
                      <ahyp:hlinkClr xmlns:ahyp="http://schemas.microsoft.com/office/drawing/2018/hyperlinkcolor" val="tx"/>
                    </a:ext>
                  </a:extLst>
                </a:hlinkClick>
              </a:rPr>
              <a:t>https://www.pexels.com/de-de/foto/haus-grundriss-271667/</a:t>
            </a:r>
            <a:endParaRPr lang="de-DE" b="0" i="0">
              <a:effectLst/>
              <a:latin typeface="+mj-lt"/>
            </a:endParaRPr>
          </a:p>
          <a:p>
            <a:r>
              <a:rPr lang="de-DE" b="0" i="0">
                <a:effectLst/>
                <a:latin typeface="+mj-lt"/>
                <a:hlinkClick r:id="rId8">
                  <a:extLst>
                    <a:ext uri="{A12FA001-AC4F-418D-AE19-62706E023703}">
                      <ahyp:hlinkClr xmlns:ahyp="http://schemas.microsoft.com/office/drawing/2018/hyperlinkcolor" val="tx"/>
                    </a:ext>
                  </a:extLst>
                </a:hlinkClick>
              </a:rPr>
              <a:t>https://www.pexels.com/de-de/foto/fazit-wort-aus-gelben-kacheln-1888005/</a:t>
            </a:r>
            <a:endParaRPr lang="de-DE" b="0" i="0">
              <a:effectLst/>
              <a:latin typeface="+mj-lt"/>
            </a:endParaRPr>
          </a:p>
          <a:p>
            <a:r>
              <a:rPr lang="de-DE" b="0" i="0">
                <a:effectLst/>
                <a:latin typeface="+mj-lt"/>
                <a:hlinkClick r:id="rId9">
                  <a:extLst>
                    <a:ext uri="{A12FA001-AC4F-418D-AE19-62706E023703}">
                      <ahyp:hlinkClr xmlns:ahyp="http://schemas.microsoft.com/office/drawing/2018/hyperlinkcolor" val="tx"/>
                    </a:ext>
                  </a:extLst>
                </a:hlinkClick>
              </a:rPr>
              <a:t>https://www.pexels.com/de-de/foto/macbook-pro-neben-white-ipad-4158/</a:t>
            </a:r>
            <a:endParaRPr lang="de-DE" b="0" i="0">
              <a:effectLst/>
              <a:latin typeface="+mj-lt"/>
            </a:endParaRPr>
          </a:p>
        </p:txBody>
      </p:sp>
    </p:spTree>
    <p:extLst>
      <p:ext uri="{BB962C8B-B14F-4D97-AF65-F5344CB8AC3E}">
        <p14:creationId xmlns:p14="http://schemas.microsoft.com/office/powerpoint/2010/main" val="4954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Würfel, Würfelspiel, Im Haus enthält.&#10;&#10;Automatisch generierte Beschreibung">
            <a:extLst>
              <a:ext uri="{FF2B5EF4-FFF2-40B4-BE49-F238E27FC236}">
                <a16:creationId xmlns:a16="http://schemas.microsoft.com/office/drawing/2014/main" id="{94FFB0BF-77FF-D540-B308-9C646BBE09B9}"/>
              </a:ext>
            </a:extLst>
          </p:cNvPr>
          <p:cNvPicPr>
            <a:picLocks noGrp="1" noChangeAspect="1"/>
          </p:cNvPicPr>
          <p:nvPr>
            <p:ph idx="4294967295"/>
          </p:nvPr>
        </p:nvPicPr>
        <p:blipFill rotWithShape="1">
          <a:blip r:embed="rId2">
            <a:alphaModFix amt="50000"/>
            <a:extLst>
              <a:ext uri="{28A0092B-C50C-407E-A947-70E740481C1C}">
                <a14:useLocalDpi xmlns:a14="http://schemas.microsoft.com/office/drawing/2010/main" val="0"/>
              </a:ext>
            </a:extLst>
          </a:blip>
          <a:srcRect t="5986" b="9744"/>
          <a:stretch/>
        </p:blipFill>
        <p:spPr>
          <a:xfrm>
            <a:off x="20" y="1"/>
            <a:ext cx="12191980" cy="6857999"/>
          </a:xfrm>
          <a:prstGeom prst="rect">
            <a:avLst/>
          </a:prstGeom>
        </p:spPr>
      </p:pic>
      <p:sp>
        <p:nvSpPr>
          <p:cNvPr id="2" name="Titel 1">
            <a:extLst>
              <a:ext uri="{FF2B5EF4-FFF2-40B4-BE49-F238E27FC236}">
                <a16:creationId xmlns:a16="http://schemas.microsoft.com/office/drawing/2014/main" id="{E6FF073A-AEE0-C1FE-3E54-B85111F72CAF}"/>
              </a:ext>
            </a:extLst>
          </p:cNvPr>
          <p:cNvSpPr>
            <a:spLocks noGrp="1"/>
          </p:cNvSpPr>
          <p:nvPr>
            <p:ph type="ctrTitle"/>
          </p:nvPr>
        </p:nvSpPr>
        <p:spPr>
          <a:xfrm>
            <a:off x="1524000" y="1978741"/>
            <a:ext cx="9144000" cy="2900518"/>
          </a:xfrm>
        </p:spPr>
        <p:txBody>
          <a:bodyPr anchor="ctr">
            <a:normAutofit/>
          </a:bodyPr>
          <a:lstStyle/>
          <a:p>
            <a:r>
              <a:rPr lang="en-GB">
                <a:solidFill>
                  <a:srgbClr val="FFFFFF"/>
                </a:solidFill>
                <a:latin typeface="Courier New" panose="02070309020205020404" pitchFamily="49" charset="0"/>
                <a:cs typeface="Courier New" panose="02070309020205020404" pitchFamily="49" charset="0"/>
              </a:rPr>
              <a:t>Änderungen</a:t>
            </a:r>
          </a:p>
        </p:txBody>
      </p:sp>
    </p:spTree>
    <p:extLst>
      <p:ext uri="{BB962C8B-B14F-4D97-AF65-F5344CB8AC3E}">
        <p14:creationId xmlns:p14="http://schemas.microsoft.com/office/powerpoint/2010/main" val="314659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Klebezettel, gelb, Screenshot, Schrift enthält.&#10;&#10;Automatisch generierte Beschreibung">
            <a:extLst>
              <a:ext uri="{FF2B5EF4-FFF2-40B4-BE49-F238E27FC236}">
                <a16:creationId xmlns:a16="http://schemas.microsoft.com/office/drawing/2014/main" id="{8517F7D6-0333-98A8-3EA1-E841A695AC35}"/>
              </a:ext>
            </a:extLst>
          </p:cNvPr>
          <p:cNvPicPr>
            <a:picLocks noGrp="1" noChangeAspect="1"/>
          </p:cNvPicPr>
          <p:nvPr>
            <p:ph idx="4294967295"/>
          </p:nvPr>
        </p:nvPicPr>
        <p:blipFill rotWithShape="1">
          <a:blip r:embed="rId2">
            <a:alphaModFix amt="50000"/>
            <a:extLst>
              <a:ext uri="{28A0092B-C50C-407E-A947-70E740481C1C}">
                <a14:useLocalDpi xmlns:a14="http://schemas.microsoft.com/office/drawing/2010/main" val="0"/>
              </a:ext>
            </a:extLst>
          </a:blip>
          <a:srcRect t="3972" b="11758"/>
          <a:stretch/>
        </p:blipFill>
        <p:spPr>
          <a:xfrm>
            <a:off x="0" y="1"/>
            <a:ext cx="12191980" cy="6857999"/>
          </a:xfrm>
          <a:prstGeom prst="rect">
            <a:avLst/>
          </a:prstGeom>
        </p:spPr>
      </p:pic>
      <p:sp>
        <p:nvSpPr>
          <p:cNvPr id="2" name="Titel 1">
            <a:extLst>
              <a:ext uri="{FF2B5EF4-FFF2-40B4-BE49-F238E27FC236}">
                <a16:creationId xmlns:a16="http://schemas.microsoft.com/office/drawing/2014/main" id="{A803D93A-8FC3-FFDD-DBFB-E6CD0E9D1AB9}"/>
              </a:ext>
            </a:extLst>
          </p:cNvPr>
          <p:cNvSpPr>
            <a:spLocks noGrp="1"/>
          </p:cNvSpPr>
          <p:nvPr>
            <p:ph type="ctrTitle"/>
          </p:nvPr>
        </p:nvSpPr>
        <p:spPr>
          <a:xfrm>
            <a:off x="0" y="-1"/>
            <a:ext cx="5683170" cy="1333419"/>
          </a:xfrm>
        </p:spPr>
        <p:txBody>
          <a:bodyPr anchor="ctr">
            <a:normAutofit fontScale="90000"/>
          </a:bodyPr>
          <a:lstStyle/>
          <a:p>
            <a:r>
              <a:rPr lang="en-GB">
                <a:solidFill>
                  <a:srgbClr val="FFFFFF"/>
                </a:solidFill>
                <a:latin typeface="Courier New" panose="02070309020205020404" pitchFamily="49" charset="0"/>
                <a:cs typeface="Courier New" panose="02070309020205020404" pitchFamily="49" charset="0"/>
              </a:rPr>
              <a:t>Projekt-Fazit</a:t>
            </a:r>
          </a:p>
        </p:txBody>
      </p:sp>
      <p:sp>
        <p:nvSpPr>
          <p:cNvPr id="7" name="Rechteck 6">
            <a:extLst>
              <a:ext uri="{FF2B5EF4-FFF2-40B4-BE49-F238E27FC236}">
                <a16:creationId xmlns:a16="http://schemas.microsoft.com/office/drawing/2014/main" id="{70377C7F-1057-591F-E49D-C3D54B8F6F63}"/>
              </a:ext>
            </a:extLst>
          </p:cNvPr>
          <p:cNvSpPr/>
          <p:nvPr/>
        </p:nvSpPr>
        <p:spPr>
          <a:xfrm>
            <a:off x="1149485" y="1333417"/>
            <a:ext cx="9893030" cy="4844374"/>
          </a:xfrm>
          <a:prstGeom prst="rect">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feld 12">
            <a:extLst>
              <a:ext uri="{FF2B5EF4-FFF2-40B4-BE49-F238E27FC236}">
                <a16:creationId xmlns:a16="http://schemas.microsoft.com/office/drawing/2014/main" id="{F0B86396-8494-8C13-5AC9-114D93283100}"/>
              </a:ext>
            </a:extLst>
          </p:cNvPr>
          <p:cNvSpPr txBox="1"/>
          <p:nvPr/>
        </p:nvSpPr>
        <p:spPr>
          <a:xfrm>
            <a:off x="1149465" y="1333416"/>
            <a:ext cx="2782455" cy="461665"/>
          </a:xfrm>
          <a:prstGeom prst="rect">
            <a:avLst/>
          </a:prstGeom>
          <a:noFill/>
        </p:spPr>
        <p:txBody>
          <a:bodyPr wrap="square" rtlCol="0">
            <a:spAutoFit/>
          </a:bodyPr>
          <a:lstStyle/>
          <a:p>
            <a:r>
              <a:rPr lang="en-GB" sz="2400" b="1"/>
              <a:t>Projektmanagement</a:t>
            </a:r>
            <a:endParaRPr lang="en-GB" sz="2000" b="1"/>
          </a:p>
        </p:txBody>
      </p:sp>
      <p:sp>
        <p:nvSpPr>
          <p:cNvPr id="3" name="Textfeld 2">
            <a:extLst>
              <a:ext uri="{FF2B5EF4-FFF2-40B4-BE49-F238E27FC236}">
                <a16:creationId xmlns:a16="http://schemas.microsoft.com/office/drawing/2014/main" id="{CDFA0719-26E5-6BAE-2426-197A01958CB5}"/>
              </a:ext>
            </a:extLst>
          </p:cNvPr>
          <p:cNvSpPr txBox="1"/>
          <p:nvPr/>
        </p:nvSpPr>
        <p:spPr>
          <a:xfrm>
            <a:off x="1149485" y="1720283"/>
            <a:ext cx="9893030" cy="4401205"/>
          </a:xfrm>
          <a:prstGeom prst="rect">
            <a:avLst/>
          </a:prstGeom>
          <a:noFill/>
        </p:spPr>
        <p:txBody>
          <a:bodyPr wrap="square" rtlCol="0">
            <a:spAutoFit/>
          </a:bodyPr>
          <a:lstStyle/>
          <a:p>
            <a:r>
              <a:rPr lang="en-GB" sz="2000"/>
              <a:t>Scrum:</a:t>
            </a:r>
          </a:p>
          <a:p>
            <a:pPr marL="342900" indent="-342900">
              <a:buFont typeface="Arial" panose="020B0604020202020204" pitchFamily="34" charset="0"/>
              <a:buChar char="•"/>
            </a:pPr>
            <a:r>
              <a:rPr lang="en-GB" sz="2000"/>
              <a:t>2 Wochen Sprint-Dauer (insg. 4 Sprints)</a:t>
            </a:r>
          </a:p>
          <a:p>
            <a:pPr marL="800100" lvl="1" indent="-342900">
              <a:buFont typeface="Arial" panose="020B0604020202020204" pitchFamily="34" charset="0"/>
              <a:buChar char="•"/>
            </a:pPr>
            <a:r>
              <a:rPr lang="en-GB" sz="2000"/>
              <a:t>Sprintplanning</a:t>
            </a:r>
          </a:p>
          <a:p>
            <a:pPr marL="800100" lvl="1" indent="-342900">
              <a:buFont typeface="Arial" panose="020B0604020202020204" pitchFamily="34" charset="0"/>
              <a:buChar char="•"/>
            </a:pPr>
            <a:r>
              <a:rPr lang="en-GB" sz="2000"/>
              <a:t>Reviews</a:t>
            </a:r>
          </a:p>
          <a:p>
            <a:pPr marL="800100" lvl="1" indent="-342900">
              <a:buFont typeface="Arial" panose="020B0604020202020204" pitchFamily="34" charset="0"/>
              <a:buChar char="•"/>
            </a:pPr>
            <a:r>
              <a:rPr lang="en-GB" sz="2000"/>
              <a:t>Weekly (Zwischen-Review/Backlog-Refinement)</a:t>
            </a:r>
          </a:p>
          <a:p>
            <a:pPr marL="342900" indent="-342900">
              <a:buFont typeface="Arial" panose="020B0604020202020204" pitchFamily="34" charset="0"/>
              <a:buChar char="•"/>
            </a:pPr>
            <a:r>
              <a:rPr lang="en-GB" sz="2000"/>
              <a:t>Jira</a:t>
            </a:r>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endParaRPr lang="en-GB" sz="2000"/>
          </a:p>
          <a:p>
            <a:pPr marL="342900" indent="-342900">
              <a:buFont typeface="Arial" panose="020B0604020202020204" pitchFamily="34" charset="0"/>
              <a:buChar char="•"/>
            </a:pPr>
            <a:r>
              <a:rPr lang="en-GB" sz="2000"/>
              <a:t>Miro &amp; GitHub </a:t>
            </a:r>
          </a:p>
        </p:txBody>
      </p:sp>
      <p:pic>
        <p:nvPicPr>
          <p:cNvPr id="8" name="Grafik 7">
            <a:extLst>
              <a:ext uri="{FF2B5EF4-FFF2-40B4-BE49-F238E27FC236}">
                <a16:creationId xmlns:a16="http://schemas.microsoft.com/office/drawing/2014/main" id="{25B3F9F2-8254-42D8-0B92-3853CA9E1028}"/>
              </a:ext>
            </a:extLst>
          </p:cNvPr>
          <p:cNvPicPr>
            <a:picLocks noChangeAspect="1"/>
          </p:cNvPicPr>
          <p:nvPr/>
        </p:nvPicPr>
        <p:blipFill>
          <a:blip r:embed="rId3"/>
          <a:stretch>
            <a:fillRect/>
          </a:stretch>
        </p:blipFill>
        <p:spPr>
          <a:xfrm>
            <a:off x="2100001" y="3324001"/>
            <a:ext cx="7497221" cy="2200582"/>
          </a:xfrm>
          <a:prstGeom prst="rect">
            <a:avLst/>
          </a:prstGeom>
        </p:spPr>
      </p:pic>
    </p:spTree>
    <p:extLst>
      <p:ext uri="{BB962C8B-B14F-4D97-AF65-F5344CB8AC3E}">
        <p14:creationId xmlns:p14="http://schemas.microsoft.com/office/powerpoint/2010/main" val="3867095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par>
                          <p:cTn id="13" fill="hold">
                            <p:stCondLst>
                              <p:cond delay="25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5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50"/>
                                        <p:tgtEl>
                                          <p:spTgt spid="3">
                                            <p:txEl>
                                              <p:pRg st="3" end="3"/>
                                            </p:txEl>
                                          </p:spTgt>
                                        </p:tgtEl>
                                      </p:cBhvr>
                                    </p:animEffect>
                                  </p:childTnLst>
                                </p:cTn>
                              </p:par>
                            </p:childTnLst>
                          </p:cTn>
                        </p:par>
                        <p:par>
                          <p:cTn id="21" fill="hold">
                            <p:stCondLst>
                              <p:cond delay="75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25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25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animEffect transition="in" filter="fade">
                                      <p:cBhvr>
                                        <p:cTn id="39"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descr="Ein Bild, das Plan, Diagramm, Zeichnung, Entwurf enthält.&#10;&#10;Automatisch generierte Beschreibung">
            <a:extLst>
              <a:ext uri="{FF2B5EF4-FFF2-40B4-BE49-F238E27FC236}">
                <a16:creationId xmlns:a16="http://schemas.microsoft.com/office/drawing/2014/main" id="{10B50822-F259-6E1B-9D7B-D872715CCD7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val="0"/>
              </a:ext>
            </a:extLst>
          </a:blip>
          <a:srcRect t="15094"/>
          <a:stretch/>
        </p:blipFill>
        <p:spPr>
          <a:xfrm>
            <a:off x="20" y="10"/>
            <a:ext cx="12191980" cy="6857990"/>
          </a:xfrm>
          <a:prstGeom prst="rect">
            <a:avLst/>
          </a:prstGeom>
        </p:spPr>
      </p:pic>
      <p:sp>
        <p:nvSpPr>
          <p:cNvPr id="2" name="Titel 1">
            <a:extLst>
              <a:ext uri="{FF2B5EF4-FFF2-40B4-BE49-F238E27FC236}">
                <a16:creationId xmlns:a16="http://schemas.microsoft.com/office/drawing/2014/main" id="{26CF0DE4-E547-95BD-5C02-8D96DD444C9F}"/>
              </a:ext>
            </a:extLst>
          </p:cNvPr>
          <p:cNvSpPr>
            <a:spLocks noGrp="1"/>
          </p:cNvSpPr>
          <p:nvPr>
            <p:ph type="ctrTitle"/>
          </p:nvPr>
        </p:nvSpPr>
        <p:spPr>
          <a:xfrm>
            <a:off x="1524000" y="2235200"/>
            <a:ext cx="9144000" cy="2387600"/>
          </a:xfrm>
        </p:spPr>
        <p:txBody>
          <a:bodyPr anchor="ctr">
            <a:normAutofit/>
          </a:bodyPr>
          <a:lstStyle/>
          <a:p>
            <a:r>
              <a:rPr lang="en-GB">
                <a:solidFill>
                  <a:srgbClr val="FFFFFF"/>
                </a:solidFill>
                <a:latin typeface="Courier New" panose="02070309020205020404" pitchFamily="49" charset="0"/>
                <a:cs typeface="Courier New" panose="02070309020205020404" pitchFamily="49" charset="0"/>
              </a:rPr>
              <a:t>Software-Requirement-Sheet</a:t>
            </a:r>
          </a:p>
        </p:txBody>
      </p:sp>
    </p:spTree>
    <p:extLst>
      <p:ext uri="{BB962C8B-B14F-4D97-AF65-F5344CB8AC3E}">
        <p14:creationId xmlns:p14="http://schemas.microsoft.com/office/powerpoint/2010/main" val="1220409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descr="Ein Bild, das Plan, Diagramm, Zeichnung, Entwurf enthält.&#10;&#10;Automatisch generierte Beschreibung">
            <a:extLst>
              <a:ext uri="{FF2B5EF4-FFF2-40B4-BE49-F238E27FC236}">
                <a16:creationId xmlns:a16="http://schemas.microsoft.com/office/drawing/2014/main" id="{10B50822-F259-6E1B-9D7B-D872715CCD7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val="0"/>
              </a:ext>
            </a:extLst>
          </a:blip>
          <a:srcRect t="15094"/>
          <a:stretch/>
        </p:blipFill>
        <p:spPr>
          <a:xfrm>
            <a:off x="20" y="10"/>
            <a:ext cx="12191980" cy="6857990"/>
          </a:xfrm>
          <a:prstGeom prst="rect">
            <a:avLst/>
          </a:prstGeom>
        </p:spPr>
      </p:pic>
      <p:sp>
        <p:nvSpPr>
          <p:cNvPr id="2" name="Titel 1">
            <a:extLst>
              <a:ext uri="{FF2B5EF4-FFF2-40B4-BE49-F238E27FC236}">
                <a16:creationId xmlns:a16="http://schemas.microsoft.com/office/drawing/2014/main" id="{26CF0DE4-E547-95BD-5C02-8D96DD444C9F}"/>
              </a:ext>
            </a:extLst>
          </p:cNvPr>
          <p:cNvSpPr>
            <a:spLocks noGrp="1"/>
          </p:cNvSpPr>
          <p:nvPr>
            <p:ph type="ctrTitle"/>
          </p:nvPr>
        </p:nvSpPr>
        <p:spPr>
          <a:xfrm>
            <a:off x="1524000" y="0"/>
            <a:ext cx="9144000" cy="1351722"/>
          </a:xfrm>
        </p:spPr>
        <p:txBody>
          <a:bodyPr anchor="ctr">
            <a:noAutofit/>
          </a:bodyPr>
          <a:lstStyle/>
          <a:p>
            <a:r>
              <a:rPr lang="en-GB" sz="4800">
                <a:solidFill>
                  <a:srgbClr val="FFFFFF"/>
                </a:solidFill>
                <a:latin typeface="Courier New" panose="02070309020205020404" pitchFamily="49" charset="0"/>
                <a:cs typeface="Courier New" panose="02070309020205020404" pitchFamily="49" charset="0"/>
              </a:rPr>
              <a:t>Software-Requirement-Sheet</a:t>
            </a:r>
          </a:p>
        </p:txBody>
      </p:sp>
      <p:grpSp>
        <p:nvGrpSpPr>
          <p:cNvPr id="15" name="Gruppieren 14">
            <a:extLst>
              <a:ext uri="{FF2B5EF4-FFF2-40B4-BE49-F238E27FC236}">
                <a16:creationId xmlns:a16="http://schemas.microsoft.com/office/drawing/2014/main" id="{55E3939C-040E-7875-0E2D-24E18B074074}"/>
              </a:ext>
            </a:extLst>
          </p:cNvPr>
          <p:cNvGrpSpPr/>
          <p:nvPr/>
        </p:nvGrpSpPr>
        <p:grpSpPr>
          <a:xfrm>
            <a:off x="3909391" y="1612515"/>
            <a:ext cx="4373217" cy="4836873"/>
            <a:chOff x="3909391" y="1612515"/>
            <a:chExt cx="4373217" cy="4836873"/>
          </a:xfrm>
        </p:grpSpPr>
        <p:grpSp>
          <p:nvGrpSpPr>
            <p:cNvPr id="14" name="Gruppieren 13">
              <a:extLst>
                <a:ext uri="{FF2B5EF4-FFF2-40B4-BE49-F238E27FC236}">
                  <a16:creationId xmlns:a16="http://schemas.microsoft.com/office/drawing/2014/main" id="{A8FBBDEE-5076-98A3-C7B7-C3B2161A3B14}"/>
                </a:ext>
              </a:extLst>
            </p:cNvPr>
            <p:cNvGrpSpPr/>
            <p:nvPr/>
          </p:nvGrpSpPr>
          <p:grpSpPr>
            <a:xfrm>
              <a:off x="3909391" y="1612515"/>
              <a:ext cx="4373217" cy="4836873"/>
              <a:chOff x="3909391" y="1612515"/>
              <a:chExt cx="4373217" cy="4836873"/>
            </a:xfrm>
          </p:grpSpPr>
          <p:grpSp>
            <p:nvGrpSpPr>
              <p:cNvPr id="13" name="Gruppieren 12">
                <a:extLst>
                  <a:ext uri="{FF2B5EF4-FFF2-40B4-BE49-F238E27FC236}">
                    <a16:creationId xmlns:a16="http://schemas.microsoft.com/office/drawing/2014/main" id="{85E104E9-AB31-A47F-AEB0-60DC446D0309}"/>
                  </a:ext>
                </a:extLst>
              </p:cNvPr>
              <p:cNvGrpSpPr/>
              <p:nvPr/>
            </p:nvGrpSpPr>
            <p:grpSpPr>
              <a:xfrm>
                <a:off x="3909391" y="1612515"/>
                <a:ext cx="4373217" cy="4836873"/>
                <a:chOff x="3866322" y="1494353"/>
                <a:chExt cx="4373217" cy="4836873"/>
              </a:xfrm>
            </p:grpSpPr>
            <p:sp>
              <p:nvSpPr>
                <p:cNvPr id="10" name="Gleichschenkliges Dreieck 9">
                  <a:extLst>
                    <a:ext uri="{FF2B5EF4-FFF2-40B4-BE49-F238E27FC236}">
                      <a16:creationId xmlns:a16="http://schemas.microsoft.com/office/drawing/2014/main" id="{F06FB578-5C29-21DB-135A-27A6975D3750}"/>
                    </a:ext>
                  </a:extLst>
                </p:cNvPr>
                <p:cNvSpPr/>
                <p:nvPr/>
              </p:nvSpPr>
              <p:spPr>
                <a:xfrm rot="20589525">
                  <a:off x="5771387" y="1494353"/>
                  <a:ext cx="2262680" cy="175336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54BC9710-F388-E2FC-B85C-5893B39438FC}"/>
                    </a:ext>
                  </a:extLst>
                </p:cNvPr>
                <p:cNvSpPr/>
                <p:nvPr/>
              </p:nvSpPr>
              <p:spPr>
                <a:xfrm>
                  <a:off x="3866322" y="1550504"/>
                  <a:ext cx="2822713" cy="4780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05B419BC-CA6B-B405-2CAC-EC5D9EFE0905}"/>
                    </a:ext>
                  </a:extLst>
                </p:cNvPr>
                <p:cNvSpPr/>
                <p:nvPr/>
              </p:nvSpPr>
              <p:spPr>
                <a:xfrm>
                  <a:off x="6539948" y="2882348"/>
                  <a:ext cx="1699591" cy="3448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feld 5">
                <a:extLst>
                  <a:ext uri="{FF2B5EF4-FFF2-40B4-BE49-F238E27FC236}">
                    <a16:creationId xmlns:a16="http://schemas.microsoft.com/office/drawing/2014/main" id="{C0C5D744-4314-2FD1-7640-D32633597C64}"/>
                  </a:ext>
                </a:extLst>
              </p:cNvPr>
              <p:cNvSpPr txBox="1"/>
              <p:nvPr/>
            </p:nvSpPr>
            <p:spPr>
              <a:xfrm>
                <a:off x="4025348" y="1679713"/>
                <a:ext cx="2514600" cy="1015663"/>
              </a:xfrm>
              <a:prstGeom prst="rect">
                <a:avLst/>
              </a:prstGeom>
              <a:noFill/>
            </p:spPr>
            <p:txBody>
              <a:bodyPr wrap="square" rtlCol="0">
                <a:spAutoFit/>
              </a:bodyPr>
              <a:lstStyle/>
              <a:p>
                <a:pPr algn="ctr"/>
                <a:r>
                  <a:rPr lang="en-GB" sz="2000" b="1" u="sng">
                    <a:solidFill>
                      <a:sysClr val="windowText" lastClr="000000"/>
                    </a:solidFill>
                    <a:latin typeface="Courier New" panose="02070309020205020404" pitchFamily="49" charset="0"/>
                    <a:cs typeface="Courier New" panose="02070309020205020404" pitchFamily="49" charset="0"/>
                  </a:rPr>
                  <a:t>Wahlinator 3000</a:t>
                </a:r>
              </a:p>
              <a:p>
                <a:pPr algn="ctr"/>
                <a:r>
                  <a:rPr lang="en-GB" sz="2000" i="1">
                    <a:solidFill>
                      <a:sysClr val="windowText" lastClr="000000"/>
                    </a:solidFill>
                    <a:latin typeface="Courier New" panose="02070309020205020404" pitchFamily="49" charset="0"/>
                    <a:cs typeface="Courier New" panose="02070309020205020404" pitchFamily="49" charset="0"/>
                  </a:rPr>
                  <a:t>Software-Requirments</a:t>
                </a:r>
              </a:p>
            </p:txBody>
          </p:sp>
        </p:grpSp>
        <p:sp>
          <p:nvSpPr>
            <p:cNvPr id="11" name="Gleichschenkliges Dreieck 10">
              <a:extLst>
                <a:ext uri="{FF2B5EF4-FFF2-40B4-BE49-F238E27FC236}">
                  <a16:creationId xmlns:a16="http://schemas.microsoft.com/office/drawing/2014/main" id="{D1525BF1-81F6-6F5A-76B7-76DA7ADF413D}"/>
                </a:ext>
              </a:extLst>
            </p:cNvPr>
            <p:cNvSpPr/>
            <p:nvPr/>
          </p:nvSpPr>
          <p:spPr>
            <a:xfrm rot="13185156">
              <a:off x="6147168" y="2197444"/>
              <a:ext cx="2075804" cy="95267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feld 6">
            <a:extLst>
              <a:ext uri="{FF2B5EF4-FFF2-40B4-BE49-F238E27FC236}">
                <a16:creationId xmlns:a16="http://schemas.microsoft.com/office/drawing/2014/main" id="{7AC262FA-75F7-4F2D-3359-BE2DFC64A811}"/>
              </a:ext>
            </a:extLst>
          </p:cNvPr>
          <p:cNvSpPr txBox="1"/>
          <p:nvPr/>
        </p:nvSpPr>
        <p:spPr>
          <a:xfrm>
            <a:off x="4025348" y="3001617"/>
            <a:ext cx="4094922" cy="3139321"/>
          </a:xfrm>
          <a:prstGeom prst="rect">
            <a:avLst/>
          </a:prstGeom>
          <a:noFill/>
        </p:spPr>
        <p:txBody>
          <a:bodyPr wrap="square" rtlCol="0">
            <a:spAutoFit/>
          </a:bodyPr>
          <a:lstStyle/>
          <a:p>
            <a:r>
              <a:rPr lang="en-GB">
                <a:solidFill>
                  <a:sysClr val="windowText" lastClr="000000"/>
                </a:solidFill>
                <a:latin typeface="Courier New" panose="02070309020205020404" pitchFamily="49" charset="0"/>
                <a:cs typeface="Courier New" panose="02070309020205020404" pitchFamily="49" charset="0"/>
              </a:rPr>
              <a:t>Purpose</a:t>
            </a:r>
            <a:r>
              <a:rPr lang="en-GB">
                <a:solidFill>
                  <a:sysClr val="windowText" lastClr="000000"/>
                </a:solidFill>
                <a:cs typeface="Courier New" panose="02070309020205020404" pitchFamily="49" charset="0"/>
              </a:rPr>
              <a:t>:</a:t>
            </a:r>
          </a:p>
          <a:p>
            <a:r>
              <a:rPr lang="en-GB" sz="1200">
                <a:solidFill>
                  <a:sysClr val="windowText" lastClr="000000"/>
                </a:solidFill>
                <a:latin typeface="Courier New" panose="02070309020205020404" pitchFamily="49" charset="0"/>
                <a:cs typeface="Courier New" panose="02070309020205020404" pitchFamily="49" charset="0"/>
              </a:rPr>
              <a:t>Der Wahlinator 3000 soll Wähler*innen von Zuhause animieren auch zu wählen. Zusätzlich zu den Wähler*innen, die in Wahllokale gehen und Briefwahl machen, schafft der Wahlinator 3000 eine weitere Möglichkeit zu wählen. Zusätzlich verweist die Website auf den Wahlomat und schafft somit die Möglichkeit sich vor der Wahl direkt nochmal zu erkundigen. Es soll möglich sein, gleichgültig wie bei den anderen Wahlverfahren an einer Bundes- oder Landtagswahl teilzunehmen. Dabei sollen alle Wahlgrunsätze und Sicherheitsrichtlinien sowie Datenschutz eingehalten werden.</a:t>
            </a:r>
          </a:p>
        </p:txBody>
      </p:sp>
    </p:spTree>
    <p:extLst>
      <p:ext uri="{BB962C8B-B14F-4D97-AF65-F5344CB8AC3E}">
        <p14:creationId xmlns:p14="http://schemas.microsoft.com/office/powerpoint/2010/main" val="1426784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100"/>
                                  </p:iterate>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iterate type="wd">
                                    <p:tmAbs val="100"/>
                                  </p:iterate>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descr="Ein Bild, das Plan, Diagramm, Zeichnung, Entwurf enthält.&#10;&#10;Automatisch generierte Beschreibung">
            <a:extLst>
              <a:ext uri="{FF2B5EF4-FFF2-40B4-BE49-F238E27FC236}">
                <a16:creationId xmlns:a16="http://schemas.microsoft.com/office/drawing/2014/main" id="{10B50822-F259-6E1B-9D7B-D872715CCD7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t="15094"/>
          <a:stretch/>
        </p:blipFill>
        <p:spPr>
          <a:xfrm>
            <a:off x="20" y="10"/>
            <a:ext cx="12191980" cy="6857990"/>
          </a:xfrm>
          <a:prstGeom prst="rect">
            <a:avLst/>
          </a:prstGeom>
        </p:spPr>
      </p:pic>
      <p:sp>
        <p:nvSpPr>
          <p:cNvPr id="2" name="Titel 1">
            <a:extLst>
              <a:ext uri="{FF2B5EF4-FFF2-40B4-BE49-F238E27FC236}">
                <a16:creationId xmlns:a16="http://schemas.microsoft.com/office/drawing/2014/main" id="{26CF0DE4-E547-95BD-5C02-8D96DD444C9F}"/>
              </a:ext>
            </a:extLst>
          </p:cNvPr>
          <p:cNvSpPr>
            <a:spLocks noGrp="1"/>
          </p:cNvSpPr>
          <p:nvPr>
            <p:ph type="ctrTitle"/>
          </p:nvPr>
        </p:nvSpPr>
        <p:spPr>
          <a:xfrm>
            <a:off x="1524000" y="0"/>
            <a:ext cx="9144000" cy="1351722"/>
          </a:xfrm>
        </p:spPr>
        <p:txBody>
          <a:bodyPr anchor="ctr">
            <a:noAutofit/>
          </a:bodyPr>
          <a:lstStyle/>
          <a:p>
            <a:r>
              <a:rPr lang="en-GB" sz="4800">
                <a:solidFill>
                  <a:srgbClr val="FFFFFF"/>
                </a:solidFill>
                <a:latin typeface="Courier New" panose="02070309020205020404" pitchFamily="49" charset="0"/>
                <a:cs typeface="Courier New" panose="02070309020205020404" pitchFamily="49" charset="0"/>
              </a:rPr>
              <a:t>Software-Requirement-Sheet</a:t>
            </a:r>
          </a:p>
        </p:txBody>
      </p:sp>
      <p:grpSp>
        <p:nvGrpSpPr>
          <p:cNvPr id="16" name="Gruppieren 15">
            <a:extLst>
              <a:ext uri="{FF2B5EF4-FFF2-40B4-BE49-F238E27FC236}">
                <a16:creationId xmlns:a16="http://schemas.microsoft.com/office/drawing/2014/main" id="{C384F89E-BFC5-F305-59ED-FC85EC441304}"/>
              </a:ext>
            </a:extLst>
          </p:cNvPr>
          <p:cNvGrpSpPr/>
          <p:nvPr/>
        </p:nvGrpSpPr>
        <p:grpSpPr>
          <a:xfrm>
            <a:off x="785191" y="1564890"/>
            <a:ext cx="4373217" cy="4836873"/>
            <a:chOff x="785191" y="1564890"/>
            <a:chExt cx="4373217" cy="4836873"/>
          </a:xfrm>
        </p:grpSpPr>
        <p:grpSp>
          <p:nvGrpSpPr>
            <p:cNvPr id="14" name="Gruppieren 13">
              <a:extLst>
                <a:ext uri="{FF2B5EF4-FFF2-40B4-BE49-F238E27FC236}">
                  <a16:creationId xmlns:a16="http://schemas.microsoft.com/office/drawing/2014/main" id="{A8FBBDEE-5076-98A3-C7B7-C3B2161A3B14}"/>
                </a:ext>
              </a:extLst>
            </p:cNvPr>
            <p:cNvGrpSpPr/>
            <p:nvPr/>
          </p:nvGrpSpPr>
          <p:grpSpPr>
            <a:xfrm>
              <a:off x="785191" y="1564890"/>
              <a:ext cx="4373217" cy="4836873"/>
              <a:chOff x="3909391" y="1612515"/>
              <a:chExt cx="4373217" cy="4836873"/>
            </a:xfrm>
          </p:grpSpPr>
          <p:grpSp>
            <p:nvGrpSpPr>
              <p:cNvPr id="13" name="Gruppieren 12">
                <a:extLst>
                  <a:ext uri="{FF2B5EF4-FFF2-40B4-BE49-F238E27FC236}">
                    <a16:creationId xmlns:a16="http://schemas.microsoft.com/office/drawing/2014/main" id="{85E104E9-AB31-A47F-AEB0-60DC446D0309}"/>
                  </a:ext>
                </a:extLst>
              </p:cNvPr>
              <p:cNvGrpSpPr/>
              <p:nvPr/>
            </p:nvGrpSpPr>
            <p:grpSpPr>
              <a:xfrm>
                <a:off x="3909391" y="1612515"/>
                <a:ext cx="4373217" cy="4836873"/>
                <a:chOff x="3866322" y="1494353"/>
                <a:chExt cx="4373217" cy="4836873"/>
              </a:xfrm>
            </p:grpSpPr>
            <p:sp>
              <p:nvSpPr>
                <p:cNvPr id="10" name="Gleichschenkliges Dreieck 9">
                  <a:extLst>
                    <a:ext uri="{FF2B5EF4-FFF2-40B4-BE49-F238E27FC236}">
                      <a16:creationId xmlns:a16="http://schemas.microsoft.com/office/drawing/2014/main" id="{F06FB578-5C29-21DB-135A-27A6975D3750}"/>
                    </a:ext>
                  </a:extLst>
                </p:cNvPr>
                <p:cNvSpPr/>
                <p:nvPr/>
              </p:nvSpPr>
              <p:spPr>
                <a:xfrm rot="20589525">
                  <a:off x="5771387" y="1494353"/>
                  <a:ext cx="2262680" cy="175336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54BC9710-F388-E2FC-B85C-5893B39438FC}"/>
                    </a:ext>
                  </a:extLst>
                </p:cNvPr>
                <p:cNvSpPr/>
                <p:nvPr/>
              </p:nvSpPr>
              <p:spPr>
                <a:xfrm>
                  <a:off x="3866322" y="1550504"/>
                  <a:ext cx="2822713" cy="4780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05B419BC-CA6B-B405-2CAC-EC5D9EFE0905}"/>
                    </a:ext>
                  </a:extLst>
                </p:cNvPr>
                <p:cNvSpPr/>
                <p:nvPr/>
              </p:nvSpPr>
              <p:spPr>
                <a:xfrm>
                  <a:off x="6539948" y="2882348"/>
                  <a:ext cx="1699591" cy="3448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feld 5">
                <a:extLst>
                  <a:ext uri="{FF2B5EF4-FFF2-40B4-BE49-F238E27FC236}">
                    <a16:creationId xmlns:a16="http://schemas.microsoft.com/office/drawing/2014/main" id="{C0C5D744-4314-2FD1-7640-D32633597C64}"/>
                  </a:ext>
                </a:extLst>
              </p:cNvPr>
              <p:cNvSpPr txBox="1"/>
              <p:nvPr/>
            </p:nvSpPr>
            <p:spPr>
              <a:xfrm>
                <a:off x="4025348" y="1679713"/>
                <a:ext cx="2514600" cy="1015663"/>
              </a:xfrm>
              <a:prstGeom prst="rect">
                <a:avLst/>
              </a:prstGeom>
              <a:noFill/>
            </p:spPr>
            <p:txBody>
              <a:bodyPr wrap="square" rtlCol="0">
                <a:spAutoFit/>
              </a:bodyPr>
              <a:lstStyle/>
              <a:p>
                <a:pPr algn="ctr"/>
                <a:r>
                  <a:rPr lang="en-GB" sz="2000" b="1" u="sng">
                    <a:solidFill>
                      <a:sysClr val="windowText" lastClr="000000"/>
                    </a:solidFill>
                    <a:latin typeface="Courier New" panose="02070309020205020404" pitchFamily="49" charset="0"/>
                    <a:cs typeface="Courier New" panose="02070309020205020404" pitchFamily="49" charset="0"/>
                  </a:rPr>
                  <a:t>Wahlinator 3000</a:t>
                </a:r>
              </a:p>
              <a:p>
                <a:pPr algn="ctr"/>
                <a:r>
                  <a:rPr lang="en-GB" sz="2000" i="1">
                    <a:solidFill>
                      <a:sysClr val="windowText" lastClr="000000"/>
                    </a:solidFill>
                    <a:latin typeface="Courier New" panose="02070309020205020404" pitchFamily="49" charset="0"/>
                    <a:cs typeface="Courier New" panose="02070309020205020404" pitchFamily="49" charset="0"/>
                  </a:rPr>
                  <a:t>Software-Requirments</a:t>
                </a:r>
              </a:p>
            </p:txBody>
          </p:sp>
        </p:grpSp>
        <p:sp>
          <p:nvSpPr>
            <p:cNvPr id="11" name="Gleichschenkliges Dreieck 10">
              <a:extLst>
                <a:ext uri="{FF2B5EF4-FFF2-40B4-BE49-F238E27FC236}">
                  <a16:creationId xmlns:a16="http://schemas.microsoft.com/office/drawing/2014/main" id="{D1525BF1-81F6-6F5A-76B7-76DA7ADF413D}"/>
                </a:ext>
              </a:extLst>
            </p:cNvPr>
            <p:cNvSpPr/>
            <p:nvPr/>
          </p:nvSpPr>
          <p:spPr>
            <a:xfrm rot="13185156">
              <a:off x="3022968" y="2149819"/>
              <a:ext cx="2075804" cy="95267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feld 6">
            <a:extLst>
              <a:ext uri="{FF2B5EF4-FFF2-40B4-BE49-F238E27FC236}">
                <a16:creationId xmlns:a16="http://schemas.microsoft.com/office/drawing/2014/main" id="{7AC262FA-75F7-4F2D-3359-BE2DFC64A811}"/>
              </a:ext>
            </a:extLst>
          </p:cNvPr>
          <p:cNvSpPr txBox="1"/>
          <p:nvPr/>
        </p:nvSpPr>
        <p:spPr>
          <a:xfrm>
            <a:off x="901148" y="2953992"/>
            <a:ext cx="4094922" cy="646331"/>
          </a:xfrm>
          <a:prstGeom prst="rect">
            <a:avLst/>
          </a:prstGeom>
          <a:noFill/>
        </p:spPr>
        <p:txBody>
          <a:bodyPr wrap="square" rtlCol="0">
            <a:spAutoFit/>
          </a:bodyPr>
          <a:lstStyle/>
          <a:p>
            <a:r>
              <a:rPr lang="en-GB" sz="1200" b="1">
                <a:solidFill>
                  <a:sysClr val="windowText" lastClr="000000"/>
                </a:solidFill>
                <a:latin typeface="Courier New" panose="02070309020205020404" pitchFamily="49" charset="0"/>
                <a:cs typeface="Courier New" panose="02070309020205020404" pitchFamily="49" charset="0"/>
              </a:rPr>
              <a:t>Voraussetzungen:</a:t>
            </a:r>
          </a:p>
          <a:p>
            <a:r>
              <a:rPr lang="en-GB" sz="1200">
                <a:solidFill>
                  <a:sysClr val="windowText" lastClr="000000"/>
                </a:solidFill>
                <a:latin typeface="Courier New" panose="02070309020205020404" pitchFamily="49" charset="0"/>
                <a:cs typeface="Courier New" panose="02070309020205020404" pitchFamily="49" charset="0"/>
              </a:rPr>
              <a:t>*HTML 5</a:t>
            </a:r>
          </a:p>
          <a:p>
            <a:r>
              <a:rPr lang="en-GB" sz="1200">
                <a:solidFill>
                  <a:sysClr val="windowText" lastClr="000000"/>
                </a:solidFill>
                <a:latin typeface="Courier New" panose="02070309020205020404" pitchFamily="49" charset="0"/>
                <a:cs typeface="Courier New" panose="02070309020205020404" pitchFamily="49" charset="0"/>
              </a:rPr>
              <a:t>*Von PC und Handy unterstützt</a:t>
            </a:r>
          </a:p>
        </p:txBody>
      </p:sp>
      <p:sp>
        <p:nvSpPr>
          <p:cNvPr id="4" name="Textfeld 3">
            <a:extLst>
              <a:ext uri="{FF2B5EF4-FFF2-40B4-BE49-F238E27FC236}">
                <a16:creationId xmlns:a16="http://schemas.microsoft.com/office/drawing/2014/main" id="{9DE6700F-BCB4-0555-7B50-B350E5F60A90}"/>
              </a:ext>
            </a:extLst>
          </p:cNvPr>
          <p:cNvSpPr txBox="1"/>
          <p:nvPr/>
        </p:nvSpPr>
        <p:spPr>
          <a:xfrm>
            <a:off x="901148" y="3679951"/>
            <a:ext cx="4094922" cy="830997"/>
          </a:xfrm>
          <a:prstGeom prst="rect">
            <a:avLst/>
          </a:prstGeom>
          <a:noFill/>
        </p:spPr>
        <p:txBody>
          <a:bodyPr wrap="square" rtlCol="0">
            <a:spAutoFit/>
          </a:bodyPr>
          <a:lstStyle/>
          <a:p>
            <a:r>
              <a:rPr lang="en-GB" sz="1200" b="1">
                <a:solidFill>
                  <a:sysClr val="windowText" lastClr="000000"/>
                </a:solidFill>
                <a:latin typeface="Courier New" panose="02070309020205020404" pitchFamily="49" charset="0"/>
                <a:cs typeface="Courier New" panose="02070309020205020404" pitchFamily="49" charset="0"/>
              </a:rPr>
              <a:t>Allgemein:</a:t>
            </a:r>
          </a:p>
          <a:p>
            <a:r>
              <a:rPr lang="en-GB" sz="1200">
                <a:solidFill>
                  <a:sysClr val="windowText" lastClr="000000"/>
                </a:solidFill>
                <a:latin typeface="Courier New" panose="02070309020205020404" pitchFamily="49" charset="0"/>
                <a:cs typeface="Courier New" panose="02070309020205020404" pitchFamily="49" charset="0"/>
              </a:rPr>
              <a:t>*Funktionierende Website</a:t>
            </a:r>
          </a:p>
          <a:p>
            <a:r>
              <a:rPr lang="en-GB" sz="1200">
                <a:solidFill>
                  <a:sysClr val="windowText" lastClr="000000"/>
                </a:solidFill>
                <a:latin typeface="Courier New" panose="02070309020205020404" pitchFamily="49" charset="0"/>
                <a:cs typeface="Courier New" panose="02070309020205020404" pitchFamily="49" charset="0"/>
              </a:rPr>
              <a:t>*Systemintegrität</a:t>
            </a:r>
          </a:p>
          <a:p>
            <a:r>
              <a:rPr lang="en-GB" sz="1200">
                <a:solidFill>
                  <a:sysClr val="windowText" lastClr="000000"/>
                </a:solidFill>
                <a:latin typeface="Courier New" panose="02070309020205020404" pitchFamily="49" charset="0"/>
                <a:cs typeface="Courier New" panose="02070309020205020404" pitchFamily="49" charset="0"/>
              </a:rPr>
              <a:t>*Marketing</a:t>
            </a:r>
          </a:p>
        </p:txBody>
      </p:sp>
      <p:sp>
        <p:nvSpPr>
          <p:cNvPr id="12" name="Textfeld 11">
            <a:extLst>
              <a:ext uri="{FF2B5EF4-FFF2-40B4-BE49-F238E27FC236}">
                <a16:creationId xmlns:a16="http://schemas.microsoft.com/office/drawing/2014/main" id="{0C3E67F3-A5C1-3995-0C69-FF63297EAEF3}"/>
              </a:ext>
            </a:extLst>
          </p:cNvPr>
          <p:cNvSpPr txBox="1"/>
          <p:nvPr/>
        </p:nvSpPr>
        <p:spPr>
          <a:xfrm>
            <a:off x="901148" y="4534818"/>
            <a:ext cx="4094922" cy="1015663"/>
          </a:xfrm>
          <a:prstGeom prst="rect">
            <a:avLst/>
          </a:prstGeom>
          <a:noFill/>
        </p:spPr>
        <p:txBody>
          <a:bodyPr wrap="square" rtlCol="0">
            <a:spAutoFit/>
          </a:bodyPr>
          <a:lstStyle/>
          <a:p>
            <a:r>
              <a:rPr lang="en-GB" sz="1200" b="1">
                <a:solidFill>
                  <a:sysClr val="windowText" lastClr="000000"/>
                </a:solidFill>
                <a:latin typeface="Courier New" panose="02070309020205020404" pitchFamily="49" charset="0"/>
                <a:cs typeface="Courier New" panose="02070309020205020404" pitchFamily="49" charset="0"/>
              </a:rPr>
              <a:t>Anmeldung:</a:t>
            </a:r>
          </a:p>
          <a:p>
            <a:r>
              <a:rPr lang="en-GB" sz="1200">
                <a:solidFill>
                  <a:sysClr val="windowText" lastClr="000000"/>
                </a:solidFill>
                <a:latin typeface="Courier New" panose="02070309020205020404" pitchFamily="49" charset="0"/>
                <a:cs typeface="Courier New" panose="02070309020205020404" pitchFamily="49" charset="0"/>
              </a:rPr>
              <a:t>*ID/Username &amp; Passwort zur Anmeldung</a:t>
            </a:r>
          </a:p>
          <a:p>
            <a:r>
              <a:rPr lang="en-GB" sz="1200">
                <a:solidFill>
                  <a:sysClr val="windowText" lastClr="000000"/>
                </a:solidFill>
                <a:latin typeface="Courier New" panose="02070309020205020404" pitchFamily="49" charset="0"/>
                <a:cs typeface="Courier New" panose="02070309020205020404" pitchFamily="49" charset="0"/>
              </a:rPr>
              <a:t>*Von Zuhause aus</a:t>
            </a:r>
          </a:p>
          <a:p>
            <a:r>
              <a:rPr lang="en-GB" sz="1200">
                <a:solidFill>
                  <a:sysClr val="windowText" lastClr="000000"/>
                </a:solidFill>
                <a:latin typeface="Courier New" panose="02070309020205020404" pitchFamily="49" charset="0"/>
                <a:cs typeface="Courier New" panose="02070309020205020404" pitchFamily="49" charset="0"/>
              </a:rPr>
              <a:t>*Authentifikation</a:t>
            </a:r>
          </a:p>
          <a:p>
            <a:r>
              <a:rPr lang="en-GB" sz="1200">
                <a:solidFill>
                  <a:sysClr val="windowText" lastClr="000000"/>
                </a:solidFill>
                <a:latin typeface="Courier New" panose="02070309020205020404" pitchFamily="49" charset="0"/>
                <a:cs typeface="Courier New" panose="02070309020205020404" pitchFamily="49" charset="0"/>
              </a:rPr>
              <a:t>*Fehlerhinweise bei Falscheingaben</a:t>
            </a:r>
          </a:p>
        </p:txBody>
      </p:sp>
      <p:grpSp>
        <p:nvGrpSpPr>
          <p:cNvPr id="25" name="Gruppieren 24">
            <a:extLst>
              <a:ext uri="{FF2B5EF4-FFF2-40B4-BE49-F238E27FC236}">
                <a16:creationId xmlns:a16="http://schemas.microsoft.com/office/drawing/2014/main" id="{66CB37E8-9D4D-F03D-3F6D-73DED72B2645}"/>
              </a:ext>
            </a:extLst>
          </p:cNvPr>
          <p:cNvGrpSpPr/>
          <p:nvPr/>
        </p:nvGrpSpPr>
        <p:grpSpPr>
          <a:xfrm>
            <a:off x="6917635" y="1562973"/>
            <a:ext cx="4373217" cy="4836873"/>
            <a:chOff x="785191" y="1564890"/>
            <a:chExt cx="4373217" cy="4836873"/>
          </a:xfrm>
        </p:grpSpPr>
        <p:grpSp>
          <p:nvGrpSpPr>
            <p:cNvPr id="26" name="Gruppieren 25">
              <a:extLst>
                <a:ext uri="{FF2B5EF4-FFF2-40B4-BE49-F238E27FC236}">
                  <a16:creationId xmlns:a16="http://schemas.microsoft.com/office/drawing/2014/main" id="{E0CED0B4-8E2A-4468-D083-866466B4811F}"/>
                </a:ext>
              </a:extLst>
            </p:cNvPr>
            <p:cNvGrpSpPr/>
            <p:nvPr/>
          </p:nvGrpSpPr>
          <p:grpSpPr>
            <a:xfrm>
              <a:off x="785191" y="1564890"/>
              <a:ext cx="4373217" cy="4836873"/>
              <a:chOff x="3909391" y="1612515"/>
              <a:chExt cx="4373217" cy="4836873"/>
            </a:xfrm>
          </p:grpSpPr>
          <p:grpSp>
            <p:nvGrpSpPr>
              <p:cNvPr id="28" name="Gruppieren 27">
                <a:extLst>
                  <a:ext uri="{FF2B5EF4-FFF2-40B4-BE49-F238E27FC236}">
                    <a16:creationId xmlns:a16="http://schemas.microsoft.com/office/drawing/2014/main" id="{A79C1F4F-A3B0-7289-AF59-56D385196E8B}"/>
                  </a:ext>
                </a:extLst>
              </p:cNvPr>
              <p:cNvGrpSpPr/>
              <p:nvPr/>
            </p:nvGrpSpPr>
            <p:grpSpPr>
              <a:xfrm>
                <a:off x="3909391" y="1612515"/>
                <a:ext cx="4373217" cy="4836873"/>
                <a:chOff x="3866322" y="1494353"/>
                <a:chExt cx="4373217" cy="4836873"/>
              </a:xfrm>
            </p:grpSpPr>
            <p:sp>
              <p:nvSpPr>
                <p:cNvPr id="30" name="Gleichschenkliges Dreieck 29">
                  <a:extLst>
                    <a:ext uri="{FF2B5EF4-FFF2-40B4-BE49-F238E27FC236}">
                      <a16:creationId xmlns:a16="http://schemas.microsoft.com/office/drawing/2014/main" id="{F22802B8-C57D-8BE2-94E2-C4AB7994DF93}"/>
                    </a:ext>
                  </a:extLst>
                </p:cNvPr>
                <p:cNvSpPr/>
                <p:nvPr/>
              </p:nvSpPr>
              <p:spPr>
                <a:xfrm rot="20589525">
                  <a:off x="5771387" y="1494353"/>
                  <a:ext cx="2262680" cy="175336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hteck 30">
                  <a:extLst>
                    <a:ext uri="{FF2B5EF4-FFF2-40B4-BE49-F238E27FC236}">
                      <a16:creationId xmlns:a16="http://schemas.microsoft.com/office/drawing/2014/main" id="{3E94C832-FB7F-2F23-C5B0-D2BD4C9E0C72}"/>
                    </a:ext>
                  </a:extLst>
                </p:cNvPr>
                <p:cNvSpPr/>
                <p:nvPr/>
              </p:nvSpPr>
              <p:spPr>
                <a:xfrm>
                  <a:off x="3866322" y="1550504"/>
                  <a:ext cx="2822713" cy="4780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hteck 31">
                  <a:extLst>
                    <a:ext uri="{FF2B5EF4-FFF2-40B4-BE49-F238E27FC236}">
                      <a16:creationId xmlns:a16="http://schemas.microsoft.com/office/drawing/2014/main" id="{8A4E2CB7-A809-E686-CBBA-48D88AA6F7E0}"/>
                    </a:ext>
                  </a:extLst>
                </p:cNvPr>
                <p:cNvSpPr/>
                <p:nvPr/>
              </p:nvSpPr>
              <p:spPr>
                <a:xfrm>
                  <a:off x="6539948" y="2882348"/>
                  <a:ext cx="1699591" cy="3448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9" name="Textfeld 28">
                <a:extLst>
                  <a:ext uri="{FF2B5EF4-FFF2-40B4-BE49-F238E27FC236}">
                    <a16:creationId xmlns:a16="http://schemas.microsoft.com/office/drawing/2014/main" id="{21B79270-DE41-F568-EAE7-8136A0F81227}"/>
                  </a:ext>
                </a:extLst>
              </p:cNvPr>
              <p:cNvSpPr txBox="1"/>
              <p:nvPr/>
            </p:nvSpPr>
            <p:spPr>
              <a:xfrm>
                <a:off x="4025348" y="1679713"/>
                <a:ext cx="2514600" cy="1015663"/>
              </a:xfrm>
              <a:prstGeom prst="rect">
                <a:avLst/>
              </a:prstGeom>
              <a:noFill/>
            </p:spPr>
            <p:txBody>
              <a:bodyPr wrap="square" rtlCol="0">
                <a:spAutoFit/>
              </a:bodyPr>
              <a:lstStyle/>
              <a:p>
                <a:pPr algn="ctr"/>
                <a:r>
                  <a:rPr lang="en-GB" sz="2000" b="1" u="sng">
                    <a:solidFill>
                      <a:sysClr val="windowText" lastClr="000000"/>
                    </a:solidFill>
                    <a:latin typeface="Courier New" panose="02070309020205020404" pitchFamily="49" charset="0"/>
                    <a:cs typeface="Courier New" panose="02070309020205020404" pitchFamily="49" charset="0"/>
                  </a:rPr>
                  <a:t>Wahlinator 3000</a:t>
                </a:r>
              </a:p>
              <a:p>
                <a:pPr algn="ctr"/>
                <a:r>
                  <a:rPr lang="en-GB" sz="2000" i="1">
                    <a:solidFill>
                      <a:sysClr val="windowText" lastClr="000000"/>
                    </a:solidFill>
                    <a:latin typeface="Courier New" panose="02070309020205020404" pitchFamily="49" charset="0"/>
                    <a:cs typeface="Courier New" panose="02070309020205020404" pitchFamily="49" charset="0"/>
                  </a:rPr>
                  <a:t>Software-Requirments</a:t>
                </a:r>
              </a:p>
            </p:txBody>
          </p:sp>
        </p:grpSp>
        <p:sp>
          <p:nvSpPr>
            <p:cNvPr id="27" name="Gleichschenkliges Dreieck 26">
              <a:extLst>
                <a:ext uri="{FF2B5EF4-FFF2-40B4-BE49-F238E27FC236}">
                  <a16:creationId xmlns:a16="http://schemas.microsoft.com/office/drawing/2014/main" id="{53E41733-4522-9997-CB13-0EF3B371AA70}"/>
                </a:ext>
              </a:extLst>
            </p:cNvPr>
            <p:cNvSpPr/>
            <p:nvPr/>
          </p:nvSpPr>
          <p:spPr>
            <a:xfrm rot="13185156">
              <a:off x="3022968" y="2149819"/>
              <a:ext cx="2075804" cy="95267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Textfeld 32">
            <a:extLst>
              <a:ext uri="{FF2B5EF4-FFF2-40B4-BE49-F238E27FC236}">
                <a16:creationId xmlns:a16="http://schemas.microsoft.com/office/drawing/2014/main" id="{897A3390-965F-A4F4-890A-4A5478C14330}"/>
              </a:ext>
            </a:extLst>
          </p:cNvPr>
          <p:cNvSpPr txBox="1"/>
          <p:nvPr/>
        </p:nvSpPr>
        <p:spPr>
          <a:xfrm>
            <a:off x="7033592" y="2962100"/>
            <a:ext cx="4094922" cy="3046988"/>
          </a:xfrm>
          <a:prstGeom prst="rect">
            <a:avLst/>
          </a:prstGeom>
          <a:noFill/>
        </p:spPr>
        <p:txBody>
          <a:bodyPr wrap="square" rtlCol="0">
            <a:spAutoFit/>
          </a:bodyPr>
          <a:lstStyle/>
          <a:p>
            <a:r>
              <a:rPr lang="en-GB" sz="1200" b="1">
                <a:solidFill>
                  <a:sysClr val="windowText" lastClr="000000"/>
                </a:solidFill>
                <a:latin typeface="Courier New" panose="02070309020205020404" pitchFamily="49" charset="0"/>
                <a:cs typeface="Courier New" panose="02070309020205020404" pitchFamily="49" charset="0"/>
              </a:rPr>
              <a:t>Wahl:</a:t>
            </a:r>
          </a:p>
          <a:p>
            <a:r>
              <a:rPr lang="en-GB" sz="1200">
                <a:solidFill>
                  <a:sysClr val="windowText" lastClr="000000"/>
                </a:solidFill>
                <a:latin typeface="Courier New" panose="02070309020205020404" pitchFamily="49" charset="0"/>
                <a:cs typeface="Courier New" panose="02070309020205020404" pitchFamily="49" charset="0"/>
              </a:rPr>
              <a:t>*</a:t>
            </a:r>
            <a:r>
              <a:rPr lang="en-GB" sz="1200" u="sng">
                <a:solidFill>
                  <a:sysClr val="windowText" lastClr="000000"/>
                </a:solidFill>
                <a:latin typeface="Courier New" panose="02070309020205020404" pitchFamily="49" charset="0"/>
                <a:cs typeface="Courier New" panose="02070309020205020404" pitchFamily="49" charset="0"/>
              </a:rPr>
              <a:t>Wahlgrundsätze:</a:t>
            </a:r>
          </a:p>
          <a:p>
            <a:r>
              <a:rPr lang="en-GB" sz="1200">
                <a:solidFill>
                  <a:sysClr val="windowText" lastClr="000000"/>
                </a:solidFill>
                <a:latin typeface="Courier New" panose="02070309020205020404" pitchFamily="49" charset="0"/>
                <a:cs typeface="Courier New" panose="02070309020205020404" pitchFamily="49" charset="0"/>
              </a:rPr>
              <a:t>	* Allgemein</a:t>
            </a:r>
          </a:p>
          <a:p>
            <a:r>
              <a:rPr lang="en-GB" sz="1200">
                <a:solidFill>
                  <a:sysClr val="windowText" lastClr="000000"/>
                </a:solidFill>
                <a:latin typeface="Courier New" panose="02070309020205020404" pitchFamily="49" charset="0"/>
                <a:cs typeface="Courier New" panose="02070309020205020404" pitchFamily="49" charset="0"/>
              </a:rPr>
              <a:t>	* Unmittelbar</a:t>
            </a:r>
          </a:p>
          <a:p>
            <a:r>
              <a:rPr lang="en-GB" sz="1200">
                <a:solidFill>
                  <a:sysClr val="windowText" lastClr="000000"/>
                </a:solidFill>
                <a:latin typeface="Courier New" panose="02070309020205020404" pitchFamily="49" charset="0"/>
                <a:cs typeface="Courier New" panose="02070309020205020404" pitchFamily="49" charset="0"/>
              </a:rPr>
              <a:t>	* Frei</a:t>
            </a:r>
          </a:p>
          <a:p>
            <a:r>
              <a:rPr lang="en-GB" sz="1200">
                <a:solidFill>
                  <a:sysClr val="windowText" lastClr="000000"/>
                </a:solidFill>
                <a:latin typeface="Courier New" panose="02070309020205020404" pitchFamily="49" charset="0"/>
                <a:cs typeface="Courier New" panose="02070309020205020404" pitchFamily="49" charset="0"/>
              </a:rPr>
              <a:t>	* Gleich</a:t>
            </a:r>
          </a:p>
          <a:p>
            <a:r>
              <a:rPr lang="en-GB" sz="1200">
                <a:solidFill>
                  <a:sysClr val="windowText" lastClr="000000"/>
                </a:solidFill>
                <a:latin typeface="Courier New" panose="02070309020205020404" pitchFamily="49" charset="0"/>
                <a:cs typeface="Courier New" panose="02070309020205020404" pitchFamily="49" charset="0"/>
              </a:rPr>
              <a:t>	* Geheim</a:t>
            </a:r>
          </a:p>
          <a:p>
            <a:r>
              <a:rPr lang="en-GB" sz="1200">
                <a:solidFill>
                  <a:sysClr val="windowText" lastClr="000000"/>
                </a:solidFill>
                <a:latin typeface="Courier New" panose="02070309020205020404" pitchFamily="49" charset="0"/>
                <a:cs typeface="Courier New" panose="02070309020205020404" pitchFamily="49" charset="0"/>
              </a:rPr>
              <a:t>*</a:t>
            </a:r>
            <a:r>
              <a:rPr lang="en-GB" sz="1200" u="sng">
                <a:solidFill>
                  <a:sysClr val="windowText" lastClr="000000"/>
                </a:solidFill>
                <a:latin typeface="Courier New" panose="02070309020205020404" pitchFamily="49" charset="0"/>
                <a:cs typeface="Courier New" panose="02070309020205020404" pitchFamily="49" charset="0"/>
              </a:rPr>
              <a:t>Prüfen ob:</a:t>
            </a:r>
          </a:p>
          <a:p>
            <a:r>
              <a:rPr lang="en-GB" sz="1200">
                <a:solidFill>
                  <a:sysClr val="windowText" lastClr="000000"/>
                </a:solidFill>
                <a:latin typeface="Courier New" panose="02070309020205020404" pitchFamily="49" charset="0"/>
                <a:cs typeface="Courier New" panose="02070309020205020404" pitchFamily="49" charset="0"/>
              </a:rPr>
              <a:t>	* Wahlberechtigt?</a:t>
            </a:r>
          </a:p>
          <a:p>
            <a:r>
              <a:rPr lang="en-GB" sz="1200">
                <a:solidFill>
                  <a:sysClr val="windowText" lastClr="000000"/>
                </a:solidFill>
                <a:latin typeface="Courier New" panose="02070309020205020404" pitchFamily="49" charset="0"/>
                <a:cs typeface="Courier New" panose="02070309020205020404" pitchFamily="49" charset="0"/>
              </a:rPr>
              <a:t>	* Schon gewählt?</a:t>
            </a:r>
          </a:p>
          <a:p>
            <a:r>
              <a:rPr lang="en-GB" sz="1200">
                <a:solidFill>
                  <a:sysClr val="windowText" lastClr="000000"/>
                </a:solidFill>
                <a:latin typeface="Courier New" panose="02070309020205020404" pitchFamily="49" charset="0"/>
                <a:cs typeface="Courier New" panose="02070309020205020404" pitchFamily="49" charset="0"/>
              </a:rPr>
              <a:t>*</a:t>
            </a:r>
            <a:r>
              <a:rPr lang="en-GB" sz="1200" u="sng">
                <a:solidFill>
                  <a:sysClr val="windowText" lastClr="000000"/>
                </a:solidFill>
                <a:latin typeface="Courier New" panose="02070309020205020404" pitchFamily="49" charset="0"/>
                <a:cs typeface="Courier New" panose="02070309020205020404" pitchFamily="49" charset="0"/>
              </a:rPr>
              <a:t>Verschieden Wahlarten:</a:t>
            </a:r>
          </a:p>
          <a:p>
            <a:r>
              <a:rPr lang="en-GB" sz="1200">
                <a:solidFill>
                  <a:sysClr val="windowText" lastClr="000000"/>
                </a:solidFill>
                <a:latin typeface="Courier New" panose="02070309020205020404" pitchFamily="49" charset="0"/>
                <a:cs typeface="Courier New" panose="02070309020205020404" pitchFamily="49" charset="0"/>
              </a:rPr>
              <a:t>	* Bundestagswahl</a:t>
            </a:r>
          </a:p>
          <a:p>
            <a:r>
              <a:rPr lang="en-GB" sz="1200">
                <a:solidFill>
                  <a:sysClr val="windowText" lastClr="000000"/>
                </a:solidFill>
                <a:latin typeface="Courier New" panose="02070309020205020404" pitchFamily="49" charset="0"/>
                <a:cs typeface="Courier New" panose="02070309020205020404" pitchFamily="49" charset="0"/>
              </a:rPr>
              <a:t>	* Landtagswahl</a:t>
            </a:r>
          </a:p>
          <a:p>
            <a:r>
              <a:rPr lang="en-GB" sz="1200">
                <a:solidFill>
                  <a:sysClr val="windowText" lastClr="000000"/>
                </a:solidFill>
                <a:latin typeface="Courier New" panose="02070309020205020404" pitchFamily="49" charset="0"/>
                <a:cs typeface="Courier New" panose="02070309020205020404" pitchFamily="49" charset="0"/>
              </a:rPr>
              <a:t>*</a:t>
            </a:r>
            <a:r>
              <a:rPr lang="en-GB" sz="1200" u="sng">
                <a:solidFill>
                  <a:sysClr val="windowText" lastClr="000000"/>
                </a:solidFill>
                <a:latin typeface="Courier New" panose="02070309020205020404" pitchFamily="49" charset="0"/>
                <a:cs typeface="Courier New" panose="02070309020205020404" pitchFamily="49" charset="0"/>
              </a:rPr>
              <a:t>Sonstiges:</a:t>
            </a:r>
          </a:p>
          <a:p>
            <a:r>
              <a:rPr lang="en-GB" sz="1200">
                <a:solidFill>
                  <a:sysClr val="windowText" lastClr="000000"/>
                </a:solidFill>
                <a:latin typeface="Courier New" panose="02070309020205020404" pitchFamily="49" charset="0"/>
                <a:cs typeface="Courier New" panose="02070309020205020404" pitchFamily="49" charset="0"/>
              </a:rPr>
              <a:t>	* Kontrollabfrage</a:t>
            </a:r>
          </a:p>
          <a:p>
            <a:r>
              <a:rPr lang="en-GB" sz="1200">
                <a:solidFill>
                  <a:sysClr val="windowText" lastClr="000000"/>
                </a:solidFill>
                <a:latin typeface="Courier New" panose="02070309020205020404" pitchFamily="49" charset="0"/>
                <a:cs typeface="Courier New" panose="02070309020205020404" pitchFamily="49" charset="0"/>
              </a:rPr>
              <a:t>	* Falsche Wahl </a:t>
            </a:r>
            <a:r>
              <a:rPr lang="en-GB" sz="1200">
                <a:solidFill>
                  <a:sysClr val="windowText" lastClr="000000"/>
                </a:solidFill>
                <a:latin typeface="Courier New" panose="02070309020205020404" pitchFamily="49" charset="0"/>
                <a:cs typeface="Courier New" panose="02070309020205020404" pitchFamily="49" charset="0"/>
                <a:sym typeface="Wingdings" panose="05000000000000000000" pitchFamily="2" charset="2"/>
              </a:rPr>
              <a:t></a:t>
            </a:r>
            <a:r>
              <a:rPr lang="en-GB" sz="1200">
                <a:solidFill>
                  <a:sysClr val="windowText" lastClr="000000"/>
                </a:solidFill>
                <a:latin typeface="Courier New" panose="02070309020205020404" pitchFamily="49" charset="0"/>
                <a:cs typeface="Courier New" panose="02070309020205020404" pitchFamily="49" charset="0"/>
              </a:rPr>
              <a:t> kein Absenden</a:t>
            </a:r>
          </a:p>
        </p:txBody>
      </p:sp>
    </p:spTree>
    <p:extLst>
      <p:ext uri="{BB962C8B-B14F-4D97-AF65-F5344CB8AC3E}">
        <p14:creationId xmlns:p14="http://schemas.microsoft.com/office/powerpoint/2010/main" val="1338310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001"/>
                            </p:stCondLst>
                            <p:childTnLst>
                              <p:par>
                                <p:cTn id="8" presetID="1" presetClass="entr" presetSubtype="0" fill="hold" grpId="0" nodeType="afterEffect">
                                  <p:stCondLst>
                                    <p:cond delay="0"/>
                                  </p:stCondLst>
                                  <p:iterate type="wd">
                                    <p:tmAbs val="100"/>
                                  </p:iterate>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802"/>
                            </p:stCondLst>
                            <p:childTnLst>
                              <p:par>
                                <p:cTn id="11" presetID="1" presetClass="entr" presetSubtype="0" fill="hold" grpId="0" nodeType="afterEffect">
                                  <p:stCondLst>
                                    <p:cond delay="0"/>
                                  </p:stCondLst>
                                  <p:iterate type="wd">
                                    <p:tmAbs val="100"/>
                                  </p:iterate>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500"/>
                            </p:stCondLst>
                            <p:childTnLst>
                              <p:par>
                                <p:cTn id="19" presetID="1" presetClass="entr" presetSubtype="0" fill="hold" grpId="0" nodeType="afterEffect">
                                  <p:stCondLst>
                                    <p:cond delay="0"/>
                                  </p:stCondLst>
                                  <p:iterate type="wd">
                                    <p:tmAbs val="100"/>
                                  </p:iterate>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1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descr="Ein Bild, das Plan, Diagramm, Zeichnung, Entwurf enthält.&#10;&#10;Automatisch generierte Beschreibung">
            <a:extLst>
              <a:ext uri="{FF2B5EF4-FFF2-40B4-BE49-F238E27FC236}">
                <a16:creationId xmlns:a16="http://schemas.microsoft.com/office/drawing/2014/main" id="{10B50822-F259-6E1B-9D7B-D872715CCD71}"/>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70000"/>
                    </a14:imgEffect>
                  </a14:imgLayer>
                </a14:imgProps>
              </a:ext>
              <a:ext uri="{28A0092B-C50C-407E-A947-70E740481C1C}">
                <a14:useLocalDpi xmlns:a14="http://schemas.microsoft.com/office/drawing/2010/main" val="0"/>
              </a:ext>
            </a:extLst>
          </a:blip>
          <a:srcRect t="15094"/>
          <a:stretch/>
        </p:blipFill>
        <p:spPr>
          <a:xfrm>
            <a:off x="20" y="10"/>
            <a:ext cx="12191980" cy="6857990"/>
          </a:xfrm>
          <a:prstGeom prst="rect">
            <a:avLst/>
          </a:prstGeom>
        </p:spPr>
      </p:pic>
      <p:sp>
        <p:nvSpPr>
          <p:cNvPr id="2" name="Titel 1">
            <a:extLst>
              <a:ext uri="{FF2B5EF4-FFF2-40B4-BE49-F238E27FC236}">
                <a16:creationId xmlns:a16="http://schemas.microsoft.com/office/drawing/2014/main" id="{26CF0DE4-E547-95BD-5C02-8D96DD444C9F}"/>
              </a:ext>
            </a:extLst>
          </p:cNvPr>
          <p:cNvSpPr>
            <a:spLocks noGrp="1"/>
          </p:cNvSpPr>
          <p:nvPr>
            <p:ph type="ctrTitle"/>
          </p:nvPr>
        </p:nvSpPr>
        <p:spPr>
          <a:xfrm>
            <a:off x="1524000" y="0"/>
            <a:ext cx="9144000" cy="1351722"/>
          </a:xfrm>
        </p:spPr>
        <p:txBody>
          <a:bodyPr anchor="ctr">
            <a:noAutofit/>
          </a:bodyPr>
          <a:lstStyle/>
          <a:p>
            <a:r>
              <a:rPr lang="en-GB" sz="4800">
                <a:solidFill>
                  <a:srgbClr val="FFFFFF"/>
                </a:solidFill>
                <a:latin typeface="Courier New" panose="02070309020205020404" pitchFamily="49" charset="0"/>
                <a:cs typeface="Courier New" panose="02070309020205020404" pitchFamily="49" charset="0"/>
              </a:rPr>
              <a:t>Software-Requirement-Sheet</a:t>
            </a:r>
          </a:p>
        </p:txBody>
      </p:sp>
      <p:grpSp>
        <p:nvGrpSpPr>
          <p:cNvPr id="16" name="Gruppieren 15">
            <a:extLst>
              <a:ext uri="{FF2B5EF4-FFF2-40B4-BE49-F238E27FC236}">
                <a16:creationId xmlns:a16="http://schemas.microsoft.com/office/drawing/2014/main" id="{C384F89E-BFC5-F305-59ED-FC85EC441304}"/>
              </a:ext>
            </a:extLst>
          </p:cNvPr>
          <p:cNvGrpSpPr/>
          <p:nvPr/>
        </p:nvGrpSpPr>
        <p:grpSpPr>
          <a:xfrm>
            <a:off x="4128466" y="1686424"/>
            <a:ext cx="4373217" cy="4836873"/>
            <a:chOff x="785191" y="1564890"/>
            <a:chExt cx="4373217" cy="4836873"/>
          </a:xfrm>
        </p:grpSpPr>
        <p:grpSp>
          <p:nvGrpSpPr>
            <p:cNvPr id="14" name="Gruppieren 13">
              <a:extLst>
                <a:ext uri="{FF2B5EF4-FFF2-40B4-BE49-F238E27FC236}">
                  <a16:creationId xmlns:a16="http://schemas.microsoft.com/office/drawing/2014/main" id="{A8FBBDEE-5076-98A3-C7B7-C3B2161A3B14}"/>
                </a:ext>
              </a:extLst>
            </p:cNvPr>
            <p:cNvGrpSpPr/>
            <p:nvPr/>
          </p:nvGrpSpPr>
          <p:grpSpPr>
            <a:xfrm>
              <a:off x="785191" y="1564890"/>
              <a:ext cx="4373217" cy="4836873"/>
              <a:chOff x="3909391" y="1612515"/>
              <a:chExt cx="4373217" cy="4836873"/>
            </a:xfrm>
          </p:grpSpPr>
          <p:grpSp>
            <p:nvGrpSpPr>
              <p:cNvPr id="13" name="Gruppieren 12">
                <a:extLst>
                  <a:ext uri="{FF2B5EF4-FFF2-40B4-BE49-F238E27FC236}">
                    <a16:creationId xmlns:a16="http://schemas.microsoft.com/office/drawing/2014/main" id="{85E104E9-AB31-A47F-AEB0-60DC446D0309}"/>
                  </a:ext>
                </a:extLst>
              </p:cNvPr>
              <p:cNvGrpSpPr/>
              <p:nvPr/>
            </p:nvGrpSpPr>
            <p:grpSpPr>
              <a:xfrm>
                <a:off x="3909391" y="1612515"/>
                <a:ext cx="4373217" cy="4836873"/>
                <a:chOff x="3866322" y="1494353"/>
                <a:chExt cx="4373217" cy="4836873"/>
              </a:xfrm>
            </p:grpSpPr>
            <p:sp>
              <p:nvSpPr>
                <p:cNvPr id="10" name="Gleichschenkliges Dreieck 9">
                  <a:extLst>
                    <a:ext uri="{FF2B5EF4-FFF2-40B4-BE49-F238E27FC236}">
                      <a16:creationId xmlns:a16="http://schemas.microsoft.com/office/drawing/2014/main" id="{F06FB578-5C29-21DB-135A-27A6975D3750}"/>
                    </a:ext>
                  </a:extLst>
                </p:cNvPr>
                <p:cNvSpPr/>
                <p:nvPr/>
              </p:nvSpPr>
              <p:spPr>
                <a:xfrm rot="20589525">
                  <a:off x="5771387" y="1494353"/>
                  <a:ext cx="2262680" cy="175336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54BC9710-F388-E2FC-B85C-5893B39438FC}"/>
                    </a:ext>
                  </a:extLst>
                </p:cNvPr>
                <p:cNvSpPr/>
                <p:nvPr/>
              </p:nvSpPr>
              <p:spPr>
                <a:xfrm>
                  <a:off x="3866322" y="1550504"/>
                  <a:ext cx="2822713" cy="47807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05B419BC-CA6B-B405-2CAC-EC5D9EFE0905}"/>
                    </a:ext>
                  </a:extLst>
                </p:cNvPr>
                <p:cNvSpPr/>
                <p:nvPr/>
              </p:nvSpPr>
              <p:spPr>
                <a:xfrm>
                  <a:off x="6539948" y="2882348"/>
                  <a:ext cx="1699591" cy="34488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Textfeld 5">
                <a:extLst>
                  <a:ext uri="{FF2B5EF4-FFF2-40B4-BE49-F238E27FC236}">
                    <a16:creationId xmlns:a16="http://schemas.microsoft.com/office/drawing/2014/main" id="{C0C5D744-4314-2FD1-7640-D32633597C64}"/>
                  </a:ext>
                </a:extLst>
              </p:cNvPr>
              <p:cNvSpPr txBox="1"/>
              <p:nvPr/>
            </p:nvSpPr>
            <p:spPr>
              <a:xfrm>
                <a:off x="4025348" y="1679713"/>
                <a:ext cx="2514600" cy="1015663"/>
              </a:xfrm>
              <a:prstGeom prst="rect">
                <a:avLst/>
              </a:prstGeom>
              <a:noFill/>
            </p:spPr>
            <p:txBody>
              <a:bodyPr wrap="square" rtlCol="0">
                <a:spAutoFit/>
              </a:bodyPr>
              <a:lstStyle/>
              <a:p>
                <a:pPr algn="ctr"/>
                <a:r>
                  <a:rPr lang="en-GB" sz="2000" b="1" u="sng">
                    <a:solidFill>
                      <a:sysClr val="windowText" lastClr="000000"/>
                    </a:solidFill>
                    <a:latin typeface="Courier New" panose="02070309020205020404" pitchFamily="49" charset="0"/>
                    <a:cs typeface="Courier New" panose="02070309020205020404" pitchFamily="49" charset="0"/>
                  </a:rPr>
                  <a:t>Wahlinator 3000</a:t>
                </a:r>
              </a:p>
              <a:p>
                <a:pPr algn="ctr"/>
                <a:r>
                  <a:rPr lang="en-GB" sz="2000" i="1">
                    <a:solidFill>
                      <a:sysClr val="windowText" lastClr="000000"/>
                    </a:solidFill>
                    <a:latin typeface="Courier New" panose="02070309020205020404" pitchFamily="49" charset="0"/>
                    <a:cs typeface="Courier New" panose="02070309020205020404" pitchFamily="49" charset="0"/>
                  </a:rPr>
                  <a:t>Software-Requirments</a:t>
                </a:r>
              </a:p>
            </p:txBody>
          </p:sp>
        </p:grpSp>
        <p:sp>
          <p:nvSpPr>
            <p:cNvPr id="11" name="Gleichschenkliges Dreieck 10">
              <a:extLst>
                <a:ext uri="{FF2B5EF4-FFF2-40B4-BE49-F238E27FC236}">
                  <a16:creationId xmlns:a16="http://schemas.microsoft.com/office/drawing/2014/main" id="{D1525BF1-81F6-6F5A-76B7-76DA7ADF413D}"/>
                </a:ext>
              </a:extLst>
            </p:cNvPr>
            <p:cNvSpPr/>
            <p:nvPr/>
          </p:nvSpPr>
          <p:spPr>
            <a:xfrm rot="13185156">
              <a:off x="3022968" y="2149819"/>
              <a:ext cx="2075804" cy="95267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Textfeld 6">
            <a:extLst>
              <a:ext uri="{FF2B5EF4-FFF2-40B4-BE49-F238E27FC236}">
                <a16:creationId xmlns:a16="http://schemas.microsoft.com/office/drawing/2014/main" id="{7AC262FA-75F7-4F2D-3359-BE2DFC64A811}"/>
              </a:ext>
            </a:extLst>
          </p:cNvPr>
          <p:cNvSpPr txBox="1"/>
          <p:nvPr/>
        </p:nvSpPr>
        <p:spPr>
          <a:xfrm>
            <a:off x="4244423" y="3075526"/>
            <a:ext cx="4094922" cy="2862322"/>
          </a:xfrm>
          <a:prstGeom prst="rect">
            <a:avLst/>
          </a:prstGeom>
          <a:noFill/>
        </p:spPr>
        <p:txBody>
          <a:bodyPr wrap="square" rtlCol="0">
            <a:spAutoFit/>
          </a:bodyPr>
          <a:lstStyle/>
          <a:p>
            <a:r>
              <a:rPr lang="en-GB" sz="1200" b="1">
                <a:solidFill>
                  <a:sysClr val="windowText" lastClr="000000"/>
                </a:solidFill>
                <a:latin typeface="Courier New" panose="02070309020205020404" pitchFamily="49" charset="0"/>
                <a:cs typeface="Courier New" panose="02070309020205020404" pitchFamily="49" charset="0"/>
              </a:rPr>
              <a:t>Datenbank:</a:t>
            </a:r>
          </a:p>
          <a:p>
            <a:r>
              <a:rPr lang="en-GB" sz="1200">
                <a:solidFill>
                  <a:sysClr val="windowText" lastClr="000000"/>
                </a:solidFill>
                <a:latin typeface="Courier New" panose="02070309020205020404" pitchFamily="49" charset="0"/>
                <a:cs typeface="Courier New" panose="02070309020205020404" pitchFamily="49" charset="0"/>
              </a:rPr>
              <a:t>*Eigener Server</a:t>
            </a:r>
          </a:p>
          <a:p>
            <a:r>
              <a:rPr lang="en-GB" sz="1200">
                <a:solidFill>
                  <a:sysClr val="windowText" lastClr="000000"/>
                </a:solidFill>
                <a:latin typeface="Courier New" panose="02070309020205020404" pitchFamily="49" charset="0"/>
                <a:cs typeface="Courier New" panose="02070309020205020404" pitchFamily="49" charset="0"/>
              </a:rPr>
              <a:t>*Auswahl wird gespeichert</a:t>
            </a:r>
          </a:p>
          <a:p>
            <a:r>
              <a:rPr lang="en-GB" sz="1200">
                <a:solidFill>
                  <a:sysClr val="windowText" lastClr="000000"/>
                </a:solidFill>
                <a:latin typeface="Courier New" panose="02070309020205020404" pitchFamily="49" charset="0"/>
                <a:cs typeface="Courier New" panose="02070309020205020404" pitchFamily="49" charset="0"/>
              </a:rPr>
              <a:t>*Nicht zurückverfolgbar</a:t>
            </a:r>
          </a:p>
          <a:p>
            <a:endParaRPr lang="en-GB" sz="1200">
              <a:solidFill>
                <a:sysClr val="windowText" lastClr="000000"/>
              </a:solidFill>
              <a:latin typeface="Courier New" panose="02070309020205020404" pitchFamily="49" charset="0"/>
              <a:cs typeface="Courier New" panose="02070309020205020404" pitchFamily="49" charset="0"/>
            </a:endParaRPr>
          </a:p>
          <a:p>
            <a:r>
              <a:rPr lang="en-GB" sz="1200" b="1">
                <a:solidFill>
                  <a:sysClr val="windowText" lastClr="000000"/>
                </a:solidFill>
                <a:latin typeface="Courier New" panose="02070309020205020404" pitchFamily="49" charset="0"/>
                <a:cs typeface="Courier New" panose="02070309020205020404" pitchFamily="49" charset="0"/>
              </a:rPr>
              <a:t>Sicherheit:</a:t>
            </a:r>
          </a:p>
          <a:p>
            <a:r>
              <a:rPr lang="en-GB" sz="1200">
                <a:solidFill>
                  <a:sysClr val="windowText" lastClr="000000"/>
                </a:solidFill>
                <a:latin typeface="Courier New" panose="02070309020205020404" pitchFamily="49" charset="0"/>
                <a:cs typeface="Courier New" panose="02070309020205020404" pitchFamily="49" charset="0"/>
              </a:rPr>
              <a:t>*Datenschutz &amp; Sicherheitsrichtlinien</a:t>
            </a:r>
          </a:p>
          <a:p>
            <a:r>
              <a:rPr lang="en-GB" sz="1200">
                <a:solidFill>
                  <a:sysClr val="windowText" lastClr="000000"/>
                </a:solidFill>
                <a:latin typeface="Courier New" panose="02070309020205020404" pitchFamily="49" charset="0"/>
                <a:cs typeface="Courier New" panose="02070309020205020404" pitchFamily="49" charset="0"/>
              </a:rPr>
              <a:t>*Datenmanipulation verhindern</a:t>
            </a:r>
          </a:p>
          <a:p>
            <a:r>
              <a:rPr lang="en-GB" sz="1200">
                <a:solidFill>
                  <a:sysClr val="windowText" lastClr="000000"/>
                </a:solidFill>
                <a:latin typeface="Courier New" panose="02070309020205020404" pitchFamily="49" charset="0"/>
                <a:cs typeface="Courier New" panose="02070309020205020404" pitchFamily="49" charset="0"/>
              </a:rPr>
              <a:t>*Vor Angriffen schützen</a:t>
            </a:r>
          </a:p>
          <a:p>
            <a:r>
              <a:rPr lang="en-GB" sz="1200">
                <a:solidFill>
                  <a:sysClr val="windowText" lastClr="000000"/>
                </a:solidFill>
                <a:latin typeface="Courier New" panose="02070309020205020404" pitchFamily="49" charset="0"/>
                <a:cs typeface="Courier New" panose="02070309020205020404" pitchFamily="49" charset="0"/>
              </a:rPr>
              <a:t>*Daten &amp; Passwort verschlüsseln</a:t>
            </a:r>
          </a:p>
          <a:p>
            <a:r>
              <a:rPr lang="en-GB" sz="1200">
                <a:solidFill>
                  <a:sysClr val="windowText" lastClr="000000"/>
                </a:solidFill>
                <a:latin typeface="Courier New" panose="02070309020205020404" pitchFamily="49" charset="0"/>
                <a:cs typeface="Courier New" panose="02070309020205020404" pitchFamily="49" charset="0"/>
              </a:rPr>
              <a:t>*Zero-Knowledge-Proof</a:t>
            </a:r>
          </a:p>
          <a:p>
            <a:endParaRPr lang="en-GB" sz="1200">
              <a:solidFill>
                <a:sysClr val="windowText" lastClr="000000"/>
              </a:solidFill>
              <a:latin typeface="Courier New" panose="02070309020205020404" pitchFamily="49" charset="0"/>
              <a:cs typeface="Courier New" panose="02070309020205020404" pitchFamily="49" charset="0"/>
            </a:endParaRPr>
          </a:p>
          <a:p>
            <a:r>
              <a:rPr lang="en-GB" sz="1200" b="1">
                <a:solidFill>
                  <a:sysClr val="windowText" lastClr="000000"/>
                </a:solidFill>
                <a:latin typeface="Courier New" panose="02070309020205020404" pitchFamily="49" charset="0"/>
                <a:cs typeface="Courier New" panose="02070309020205020404" pitchFamily="49" charset="0"/>
              </a:rPr>
              <a:t>Zusatz:</a:t>
            </a:r>
          </a:p>
          <a:p>
            <a:r>
              <a:rPr lang="en-GB" sz="1200">
                <a:solidFill>
                  <a:sysClr val="windowText" lastClr="000000"/>
                </a:solidFill>
                <a:latin typeface="Courier New" panose="02070309020205020404" pitchFamily="49" charset="0"/>
                <a:cs typeface="Courier New" panose="02070309020205020404" pitchFamily="49" charset="0"/>
              </a:rPr>
              <a:t>*Button zum Wahlomat</a:t>
            </a:r>
          </a:p>
          <a:p>
            <a:r>
              <a:rPr lang="en-GB" sz="1200">
                <a:solidFill>
                  <a:sysClr val="windowText" lastClr="000000"/>
                </a:solidFill>
                <a:latin typeface="Courier New" panose="02070309020205020404" pitchFamily="49" charset="0"/>
                <a:cs typeface="Courier New" panose="02070309020205020404" pitchFamily="49" charset="0"/>
              </a:rPr>
              <a:t>*FAQ Seite mit festgelegten Antworten</a:t>
            </a:r>
          </a:p>
        </p:txBody>
      </p:sp>
    </p:spTree>
    <p:extLst>
      <p:ext uri="{BB962C8B-B14F-4D97-AF65-F5344CB8AC3E}">
        <p14:creationId xmlns:p14="http://schemas.microsoft.com/office/powerpoint/2010/main" val="352952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descr="Ein Bild, das Plan, Diagramm, Zeichnung, Entwurf enthält.&#10;&#10;Automatisch generierte Beschreibung">
            <a:extLst>
              <a:ext uri="{FF2B5EF4-FFF2-40B4-BE49-F238E27FC236}">
                <a16:creationId xmlns:a16="http://schemas.microsoft.com/office/drawing/2014/main" id="{10B50822-F259-6E1B-9D7B-D872715CCD71}"/>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70000"/>
                    </a14:imgEffect>
                  </a14:imgLayer>
                </a14:imgProps>
              </a:ext>
              <a:ext uri="{28A0092B-C50C-407E-A947-70E740481C1C}">
                <a14:useLocalDpi xmlns:a14="http://schemas.microsoft.com/office/drawing/2010/main" val="0"/>
              </a:ext>
            </a:extLst>
          </a:blip>
          <a:srcRect t="15094"/>
          <a:stretch/>
        </p:blipFill>
        <p:spPr>
          <a:xfrm>
            <a:off x="20" y="10"/>
            <a:ext cx="12191980" cy="6857990"/>
          </a:xfrm>
          <a:prstGeom prst="rect">
            <a:avLst/>
          </a:prstGeom>
        </p:spPr>
      </p:pic>
      <p:sp>
        <p:nvSpPr>
          <p:cNvPr id="2" name="Titel 1">
            <a:extLst>
              <a:ext uri="{FF2B5EF4-FFF2-40B4-BE49-F238E27FC236}">
                <a16:creationId xmlns:a16="http://schemas.microsoft.com/office/drawing/2014/main" id="{26CF0DE4-E547-95BD-5C02-8D96DD444C9F}"/>
              </a:ext>
            </a:extLst>
          </p:cNvPr>
          <p:cNvSpPr>
            <a:spLocks noGrp="1"/>
          </p:cNvSpPr>
          <p:nvPr>
            <p:ph type="ctrTitle"/>
          </p:nvPr>
        </p:nvSpPr>
        <p:spPr>
          <a:xfrm>
            <a:off x="1524000" y="0"/>
            <a:ext cx="9144000" cy="1351722"/>
          </a:xfrm>
        </p:spPr>
        <p:txBody>
          <a:bodyPr anchor="ctr">
            <a:noAutofit/>
          </a:bodyPr>
          <a:lstStyle/>
          <a:p>
            <a:r>
              <a:rPr lang="en-GB" sz="4800">
                <a:solidFill>
                  <a:srgbClr val="FFFFFF"/>
                </a:solidFill>
                <a:latin typeface="Courier New" panose="02070309020205020404" pitchFamily="49" charset="0"/>
                <a:cs typeface="Courier New" panose="02070309020205020404" pitchFamily="49" charset="0"/>
              </a:rPr>
              <a:t>Software-Requirement-Sheet</a:t>
            </a:r>
          </a:p>
        </p:txBody>
      </p:sp>
      <p:sp>
        <p:nvSpPr>
          <p:cNvPr id="8" name="Rechteck 7">
            <a:extLst>
              <a:ext uri="{FF2B5EF4-FFF2-40B4-BE49-F238E27FC236}">
                <a16:creationId xmlns:a16="http://schemas.microsoft.com/office/drawing/2014/main" id="{B3FE722B-D310-8FA6-C26E-B11CC5319307}"/>
              </a:ext>
            </a:extLst>
          </p:cNvPr>
          <p:cNvSpPr/>
          <p:nvPr/>
        </p:nvSpPr>
        <p:spPr>
          <a:xfrm>
            <a:off x="583660" y="1351722"/>
            <a:ext cx="10963072" cy="5136627"/>
          </a:xfrm>
          <a:prstGeom prst="rect">
            <a:avLst/>
          </a:prstGeom>
          <a:solidFill>
            <a:schemeClr val="tx1"/>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fik 3">
            <a:extLst>
              <a:ext uri="{FF2B5EF4-FFF2-40B4-BE49-F238E27FC236}">
                <a16:creationId xmlns:a16="http://schemas.microsoft.com/office/drawing/2014/main" id="{864B9227-4C9E-CB4A-F1E9-376259C8ED47}"/>
              </a:ext>
            </a:extLst>
          </p:cNvPr>
          <p:cNvPicPr>
            <a:picLocks noChangeAspect="1"/>
          </p:cNvPicPr>
          <p:nvPr/>
        </p:nvPicPr>
        <p:blipFill>
          <a:blip r:embed="rId4"/>
          <a:stretch>
            <a:fillRect/>
          </a:stretch>
        </p:blipFill>
        <p:spPr>
          <a:xfrm>
            <a:off x="850194" y="1499767"/>
            <a:ext cx="4275988" cy="4840535"/>
          </a:xfrm>
          <a:prstGeom prst="rect">
            <a:avLst/>
          </a:prstGeom>
        </p:spPr>
      </p:pic>
      <p:sp>
        <p:nvSpPr>
          <p:cNvPr id="6" name="Textfeld 5">
            <a:extLst>
              <a:ext uri="{FF2B5EF4-FFF2-40B4-BE49-F238E27FC236}">
                <a16:creationId xmlns:a16="http://schemas.microsoft.com/office/drawing/2014/main" id="{93551093-9E5D-5705-9731-561410EE93C8}"/>
              </a:ext>
            </a:extLst>
          </p:cNvPr>
          <p:cNvSpPr txBox="1"/>
          <p:nvPr/>
        </p:nvSpPr>
        <p:spPr>
          <a:xfrm>
            <a:off x="2768031" y="3550703"/>
            <a:ext cx="2358151" cy="369332"/>
          </a:xfrm>
          <a:prstGeom prst="rect">
            <a:avLst/>
          </a:prstGeom>
          <a:noFill/>
        </p:spPr>
        <p:txBody>
          <a:bodyPr vert="horz" wrap="square" rtlCol="0">
            <a:spAutoFit/>
          </a:bodyPr>
          <a:lstStyle/>
          <a:p>
            <a:r>
              <a:rPr lang="en-GB" u="sng">
                <a:solidFill>
                  <a:schemeClr val="bg1"/>
                </a:solidFill>
              </a:rPr>
              <a:t>Aktivitätsdiagramm</a:t>
            </a:r>
          </a:p>
        </p:txBody>
      </p:sp>
      <p:pic>
        <p:nvPicPr>
          <p:cNvPr id="9" name="Grafik 8">
            <a:extLst>
              <a:ext uri="{FF2B5EF4-FFF2-40B4-BE49-F238E27FC236}">
                <a16:creationId xmlns:a16="http://schemas.microsoft.com/office/drawing/2014/main" id="{EDDA15A3-C094-A650-261A-7CC8A0DEC770}"/>
              </a:ext>
            </a:extLst>
          </p:cNvPr>
          <p:cNvPicPr>
            <a:picLocks noChangeAspect="1"/>
          </p:cNvPicPr>
          <p:nvPr/>
        </p:nvPicPr>
        <p:blipFill>
          <a:blip r:embed="rId5"/>
          <a:stretch>
            <a:fillRect/>
          </a:stretch>
        </p:blipFill>
        <p:spPr>
          <a:xfrm>
            <a:off x="6437849" y="2703434"/>
            <a:ext cx="4704312" cy="2918690"/>
          </a:xfrm>
          <a:prstGeom prst="rect">
            <a:avLst/>
          </a:prstGeom>
        </p:spPr>
      </p:pic>
      <p:sp>
        <p:nvSpPr>
          <p:cNvPr id="11" name="Textfeld 10">
            <a:extLst>
              <a:ext uri="{FF2B5EF4-FFF2-40B4-BE49-F238E27FC236}">
                <a16:creationId xmlns:a16="http://schemas.microsoft.com/office/drawing/2014/main" id="{3D571D7A-2C60-39A1-8E1E-38356D9D91FA}"/>
              </a:ext>
            </a:extLst>
          </p:cNvPr>
          <p:cNvSpPr txBox="1"/>
          <p:nvPr/>
        </p:nvSpPr>
        <p:spPr>
          <a:xfrm>
            <a:off x="7610929" y="1837209"/>
            <a:ext cx="2358151" cy="369332"/>
          </a:xfrm>
          <a:prstGeom prst="rect">
            <a:avLst/>
          </a:prstGeom>
          <a:noFill/>
        </p:spPr>
        <p:txBody>
          <a:bodyPr vert="horz" wrap="square" rtlCol="0">
            <a:spAutoFit/>
          </a:bodyPr>
          <a:lstStyle/>
          <a:p>
            <a:pPr algn="ctr"/>
            <a:r>
              <a:rPr lang="en-GB" u="sng">
                <a:solidFill>
                  <a:schemeClr val="bg1"/>
                </a:solidFill>
              </a:rPr>
              <a:t>Kontextdiagramm</a:t>
            </a:r>
          </a:p>
        </p:txBody>
      </p:sp>
      <p:cxnSp>
        <p:nvCxnSpPr>
          <p:cNvPr id="14" name="Gerader Verbinder 13">
            <a:extLst>
              <a:ext uri="{FF2B5EF4-FFF2-40B4-BE49-F238E27FC236}">
                <a16:creationId xmlns:a16="http://schemas.microsoft.com/office/drawing/2014/main" id="{69FF1226-0FDB-5469-26B1-02A2CD2EA380}"/>
              </a:ext>
            </a:extLst>
          </p:cNvPr>
          <p:cNvCxnSpPr/>
          <p:nvPr/>
        </p:nvCxnSpPr>
        <p:spPr>
          <a:xfrm>
            <a:off x="5772727" y="2022764"/>
            <a:ext cx="0" cy="3953163"/>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610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11"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630</Words>
  <Application>Microsoft Office PowerPoint</Application>
  <PresentationFormat>Breitbild</PresentationFormat>
  <Paragraphs>161</Paragraphs>
  <Slides>42</Slides>
  <Notes>3</Notes>
  <HiddenSlides>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42</vt:i4>
      </vt:variant>
    </vt:vector>
  </HeadingPairs>
  <TitlesOfParts>
    <vt:vector size="49" baseType="lpstr">
      <vt:lpstr>Arial</vt:lpstr>
      <vt:lpstr>BundesSansWeb-Bold</vt:lpstr>
      <vt:lpstr>BundesSansWeb-Regular</vt:lpstr>
      <vt:lpstr>Calibri</vt:lpstr>
      <vt:lpstr>Calibri Light</vt:lpstr>
      <vt:lpstr>Courier New</vt:lpstr>
      <vt:lpstr>Office</vt:lpstr>
      <vt:lpstr>Wahlinator 3000</vt:lpstr>
      <vt:lpstr>Agenda</vt:lpstr>
      <vt:lpstr>Unser Team</vt:lpstr>
      <vt:lpstr>Unser Team</vt:lpstr>
      <vt:lpstr>Software-Requirement-Sheet</vt:lpstr>
      <vt:lpstr>Software-Requirement-Sheet</vt:lpstr>
      <vt:lpstr>Software-Requirement-Sheet</vt:lpstr>
      <vt:lpstr>Software-Requirement-Sheet</vt:lpstr>
      <vt:lpstr>Software-Requirement-Sheet</vt:lpstr>
      <vt:lpstr>Software-Requirement-Sheet</vt:lpstr>
      <vt:lpstr>Software-Requirement-Sheet</vt:lpstr>
      <vt:lpstr>Software-Requirement-Sheet</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Design-Planung</vt:lpstr>
      <vt:lpstr>Demonstration</vt:lpstr>
      <vt:lpstr>Demonstration</vt:lpstr>
      <vt:lpstr>Projekt-Fazit</vt:lpstr>
      <vt:lpstr>Projekt-Fazit</vt:lpstr>
      <vt:lpstr>Projekt-Fazit</vt:lpstr>
      <vt:lpstr>Quellen</vt:lpstr>
      <vt:lpstr>Änderungen</vt:lpstr>
      <vt:lpstr>Projekt-Fazit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Wahlinator 3000</dc:title>
  <dc:creator>Rensch Leon (inf21011)</dc:creator>
  <cp:lastModifiedBy>Rensch Leon (inf21011)</cp:lastModifiedBy>
  <cp:revision>12</cp:revision>
  <dcterms:created xsi:type="dcterms:W3CDTF">2023-05-04T16:27:47Z</dcterms:created>
  <dcterms:modified xsi:type="dcterms:W3CDTF">2023-05-10T11:44:13Z</dcterms:modified>
</cp:coreProperties>
</file>